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2"/>
  </p:notesMasterIdLst>
  <p:handoutMasterIdLst>
    <p:handoutMasterId r:id="rId33"/>
  </p:handoutMasterIdLst>
  <p:sldIdLst>
    <p:sldId id="256" r:id="rId3"/>
    <p:sldId id="280" r:id="rId4"/>
    <p:sldId id="260" r:id="rId5"/>
    <p:sldId id="264" r:id="rId6"/>
    <p:sldId id="265" r:id="rId7"/>
    <p:sldId id="285" r:id="rId8"/>
    <p:sldId id="262" r:id="rId9"/>
    <p:sldId id="257" r:id="rId10"/>
    <p:sldId id="266" r:id="rId11"/>
    <p:sldId id="267" r:id="rId12"/>
    <p:sldId id="290" r:id="rId13"/>
    <p:sldId id="288" r:id="rId14"/>
    <p:sldId id="275" r:id="rId15"/>
    <p:sldId id="294" r:id="rId16"/>
    <p:sldId id="283" r:id="rId17"/>
    <p:sldId id="284" r:id="rId18"/>
    <p:sldId id="295" r:id="rId19"/>
    <p:sldId id="299" r:id="rId20"/>
    <p:sldId id="291" r:id="rId21"/>
    <p:sldId id="287" r:id="rId22"/>
    <p:sldId id="297" r:id="rId23"/>
    <p:sldId id="293" r:id="rId24"/>
    <p:sldId id="274" r:id="rId25"/>
    <p:sldId id="261" r:id="rId26"/>
    <p:sldId id="292" r:id="rId27"/>
    <p:sldId id="263" r:id="rId28"/>
    <p:sldId id="277" r:id="rId29"/>
    <p:sldId id="298" r:id="rId30"/>
    <p:sldId id="301" r:id="rId31"/>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77" autoAdjust="0"/>
    <p:restoredTop sz="77614" autoAdjust="0"/>
  </p:normalViewPr>
  <p:slideViewPr>
    <p:cSldViewPr>
      <p:cViewPr varScale="1">
        <p:scale>
          <a:sx n="84" d="100"/>
          <a:sy n="84" d="100"/>
        </p:scale>
        <p:origin x="49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3" d="100"/>
          <a:sy n="83" d="100"/>
        </p:scale>
        <p:origin x="2010"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4564021995286721E-2"/>
          <c:y val="0.27134264172160438"/>
          <c:w val="0.88202163653345367"/>
          <c:h val="0.65789469685265711"/>
        </c:manualLayout>
      </c:layout>
      <c:pie3DChart>
        <c:varyColors val="1"/>
        <c:dLbls>
          <c:dLblPos val="ctr"/>
          <c:showLegendKey val="0"/>
          <c:showVal val="0"/>
          <c:showCatName val="0"/>
          <c:showSerName val="0"/>
          <c:showPercent val="1"/>
          <c:showBubbleSize val="0"/>
          <c:showLeaderLines val="0"/>
        </c:dLbls>
      </c:pie3DChart>
      <c:spPr>
        <a:noFill/>
        <a:ln>
          <a:noFill/>
        </a:ln>
        <a:effectLst/>
      </c:spPr>
    </c:plotArea>
    <c:legend>
      <c:legendPos val="b"/>
      <c:layout>
        <c:manualLayout>
          <c:xMode val="edge"/>
          <c:yMode val="edge"/>
          <c:x val="0.63872407543715326"/>
          <c:y val="0.7931457804151768"/>
          <c:w val="0.31007164993077035"/>
          <c:h val="0.1301435579209239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1" y="5"/>
            <a:ext cx="2945659" cy="49542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54" y="5"/>
            <a:ext cx="2945659" cy="495427"/>
          </a:xfrm>
          <a:prstGeom prst="rect">
            <a:avLst/>
          </a:prstGeom>
        </p:spPr>
        <p:txBody>
          <a:bodyPr vert="horz" lIns="91440" tIns="45720" rIns="91440" bIns="45720" rtlCol="0"/>
          <a:lstStyle>
            <a:lvl1pPr algn="r">
              <a:defRPr sz="1200"/>
            </a:lvl1pPr>
          </a:lstStyle>
          <a:p>
            <a:fld id="{ACEA4998-72AF-4B2A-9B00-D6619871D338}" type="datetimeFigureOut">
              <a:rPr lang="en-GB" smtClean="0"/>
              <a:t>16/10/2017</a:t>
            </a:fld>
            <a:endParaRPr lang="en-GB"/>
          </a:p>
        </p:txBody>
      </p:sp>
      <p:sp>
        <p:nvSpPr>
          <p:cNvPr id="4" name="Footer Placeholder 3"/>
          <p:cNvSpPr>
            <a:spLocks noGrp="1"/>
          </p:cNvSpPr>
          <p:nvPr>
            <p:ph type="ftr" sz="quarter" idx="2"/>
          </p:nvPr>
        </p:nvSpPr>
        <p:spPr>
          <a:xfrm>
            <a:off x="11" y="9378824"/>
            <a:ext cx="2945659" cy="4954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54" y="9378824"/>
            <a:ext cx="2945659" cy="495426"/>
          </a:xfrm>
          <a:prstGeom prst="rect">
            <a:avLst/>
          </a:prstGeom>
        </p:spPr>
        <p:txBody>
          <a:bodyPr vert="horz" lIns="91440" tIns="45720" rIns="91440" bIns="45720" rtlCol="0" anchor="b"/>
          <a:lstStyle>
            <a:lvl1pPr algn="r">
              <a:defRPr sz="1200"/>
            </a:lvl1pPr>
          </a:lstStyle>
          <a:p>
            <a:fld id="{283079E8-7D0C-4B67-AB14-EB8F488E9A00}" type="slidenum">
              <a:rPr lang="en-GB" smtClean="0"/>
              <a:t>‹#›</a:t>
            </a:fld>
            <a:endParaRPr lang="en-GB"/>
          </a:p>
        </p:txBody>
      </p:sp>
    </p:spTree>
    <p:extLst>
      <p:ext uri="{BB962C8B-B14F-4D97-AF65-F5344CB8AC3E}">
        <p14:creationId xmlns:p14="http://schemas.microsoft.com/office/powerpoint/2010/main" val="15058207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1" y="6"/>
            <a:ext cx="2945659" cy="4937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54" y="6"/>
            <a:ext cx="2945659" cy="493712"/>
          </a:xfrm>
          <a:prstGeom prst="rect">
            <a:avLst/>
          </a:prstGeom>
        </p:spPr>
        <p:txBody>
          <a:bodyPr vert="horz" lIns="91440" tIns="45720" rIns="91440" bIns="45720" rtlCol="0"/>
          <a:lstStyle>
            <a:lvl1pPr algn="r">
              <a:defRPr sz="1200"/>
            </a:lvl1pPr>
          </a:lstStyle>
          <a:p>
            <a:fld id="{A5A9F7AD-B2AE-45AB-A8EC-F66431610328}" type="datetimeFigureOut">
              <a:rPr lang="en-GB" smtClean="0"/>
              <a:t>16/10/2017</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1" y="9378830"/>
            <a:ext cx="2945659" cy="4937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54" y="9378830"/>
            <a:ext cx="2945659" cy="493712"/>
          </a:xfrm>
          <a:prstGeom prst="rect">
            <a:avLst/>
          </a:prstGeom>
        </p:spPr>
        <p:txBody>
          <a:bodyPr vert="horz" lIns="91440" tIns="45720" rIns="91440" bIns="45720" rtlCol="0" anchor="b"/>
          <a:lstStyle>
            <a:lvl1pPr algn="r">
              <a:defRPr sz="1200"/>
            </a:lvl1pPr>
          </a:lstStyle>
          <a:p>
            <a:fld id="{1F0DF4C6-0FC0-4898-8650-14A799520EF2}" type="slidenum">
              <a:rPr lang="en-GB" smtClean="0"/>
              <a:t>‹#›</a:t>
            </a:fld>
            <a:endParaRPr lang="en-GB"/>
          </a:p>
        </p:txBody>
      </p:sp>
    </p:spTree>
    <p:extLst>
      <p:ext uri="{BB962C8B-B14F-4D97-AF65-F5344CB8AC3E}">
        <p14:creationId xmlns:p14="http://schemas.microsoft.com/office/powerpoint/2010/main" val="3176480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1</a:t>
            </a:fld>
            <a:endParaRPr lang="en-GB" dirty="0"/>
          </a:p>
        </p:txBody>
      </p:sp>
    </p:spTree>
    <p:extLst>
      <p:ext uri="{BB962C8B-B14F-4D97-AF65-F5344CB8AC3E}">
        <p14:creationId xmlns:p14="http://schemas.microsoft.com/office/powerpoint/2010/main" val="391517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4</a:t>
            </a:fld>
            <a:endParaRPr lang="en-GB"/>
          </a:p>
        </p:txBody>
      </p:sp>
    </p:spTree>
    <p:extLst>
      <p:ext uri="{BB962C8B-B14F-4D97-AF65-F5344CB8AC3E}">
        <p14:creationId xmlns:p14="http://schemas.microsoft.com/office/powerpoint/2010/main" val="1263058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8</a:t>
            </a:fld>
            <a:endParaRPr lang="en-GB"/>
          </a:p>
        </p:txBody>
      </p:sp>
    </p:spTree>
    <p:extLst>
      <p:ext uri="{BB962C8B-B14F-4D97-AF65-F5344CB8AC3E}">
        <p14:creationId xmlns:p14="http://schemas.microsoft.com/office/powerpoint/2010/main" val="2045321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24</a:t>
            </a:fld>
            <a:endParaRPr lang="en-GB"/>
          </a:p>
        </p:txBody>
      </p:sp>
    </p:spTree>
    <p:extLst>
      <p:ext uri="{BB962C8B-B14F-4D97-AF65-F5344CB8AC3E}">
        <p14:creationId xmlns:p14="http://schemas.microsoft.com/office/powerpoint/2010/main" val="1124989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2992494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A332483-DD37-4769-BBB9-FA4B0CA9E20A}" type="datetimeFigureOut">
              <a:rPr lang="en-GB" smtClean="0"/>
              <a:t>16/10/2017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2775952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495828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16/10/2017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4543732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16/10/2017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1516638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3B9A3E-77A3-422B-9E7C-5C62BA55C463}" type="datetimeFigureOut">
              <a:rPr lang="en-GB" smtClean="0"/>
              <a:t>16/10/2017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4241548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A3B9A3E-77A3-422B-9E7C-5C62BA55C463}" type="datetimeFigureOut">
              <a:rPr lang="en-GB" smtClean="0"/>
              <a:t>16/10/2017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3347707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A3B9A3E-77A3-422B-9E7C-5C62BA55C463}" type="datetimeFigureOut">
              <a:rPr lang="en-GB" smtClean="0"/>
              <a:t>16/10/2017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3376762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A3B9A3E-77A3-422B-9E7C-5C62BA55C463}" type="datetimeFigureOut">
              <a:rPr lang="en-GB" smtClean="0"/>
              <a:t>16/10/2017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42912789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3B9A3E-77A3-422B-9E7C-5C62BA55C463}" type="datetimeFigureOut">
              <a:rPr lang="en-GB" smtClean="0"/>
              <a:t>16/10/2017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1132143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3B9A3E-77A3-422B-9E7C-5C62BA55C463}" type="datetimeFigureOut">
              <a:rPr lang="en-GB" smtClean="0"/>
              <a:t>16/10/2017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2225534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3124706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3B9A3E-77A3-422B-9E7C-5C62BA55C463}" type="datetimeFigureOut">
              <a:rPr lang="en-GB" smtClean="0"/>
              <a:t>16/10/2017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15239996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16/10/2017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2022331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16/10/2017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a:p>
        </p:txBody>
      </p:sp>
    </p:spTree>
    <p:extLst>
      <p:ext uri="{BB962C8B-B14F-4D97-AF65-F5344CB8AC3E}">
        <p14:creationId xmlns:p14="http://schemas.microsoft.com/office/powerpoint/2010/main" val="4163040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5576" y="3645024"/>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55576" y="198884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A332483-DD37-4769-BBB9-FA4B0CA9E20A}" type="datetimeFigureOut">
              <a:rPr lang="en-GB" smtClean="0"/>
              <a:t>16/10/2017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472572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7504" y="341784"/>
            <a:ext cx="7344816"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07504"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27984" y="1844825"/>
            <a:ext cx="4038600" cy="43204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3456595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7504"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7504"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35597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35597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4190767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299397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3800254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519"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059832"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5496"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133233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47664" y="4725144"/>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547664" y="404664"/>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547664" y="530120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9D9C866-BEE0-441E-A835-B80C549F4FE5}" type="slidenum">
              <a:rPr lang="en-GB" smtClean="0"/>
              <a:t>‹#›</a:t>
            </a:fld>
            <a:endParaRPr lang="en-GB"/>
          </a:p>
        </p:txBody>
      </p:sp>
    </p:spTree>
    <p:extLst>
      <p:ext uri="{BB962C8B-B14F-4D97-AF65-F5344CB8AC3E}">
        <p14:creationId xmlns:p14="http://schemas.microsoft.com/office/powerpoint/2010/main" val="3529968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t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178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07504" y="324815"/>
            <a:ext cx="7344816"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107504" y="1792630"/>
            <a:ext cx="8229600" cy="43726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948264" y="616530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D9C866-BEE0-441E-A835-B80C549F4FE5}" type="slidenum">
              <a:rPr lang="en-GB" smtClean="0"/>
              <a:t>‹#›</a:t>
            </a:fld>
            <a:endParaRPr lang="en-GB"/>
          </a:p>
        </p:txBody>
      </p:sp>
      <p:pic>
        <p:nvPicPr>
          <p:cNvPr id="5"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38" y="6321425"/>
            <a:ext cx="9151938"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59524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3B9A3E-77A3-422B-9E7C-5C62BA55C463}" type="datetimeFigureOut">
              <a:rPr lang="en-GB" smtClean="0"/>
              <a:t>16/10/2017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305A63-A59D-470E-BF9F-C3A12C03C4EF}" type="slidenum">
              <a:rPr lang="en-GB" smtClean="0"/>
              <a:t>‹#›</a:t>
            </a:fld>
            <a:endParaRPr lang="en-GB"/>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304800"/>
          </a:xfrm>
          <a:prstGeom prst="rect">
            <a:avLst/>
          </a:prstGeom>
        </p:spPr>
      </p:pic>
      <p:pic>
        <p:nvPicPr>
          <p:cNvPr id="8"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938" y="6321425"/>
            <a:ext cx="9151938"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54328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ewc.wales/" TargetMode="External"/><Relationship Id="rId2" Type="http://schemas.openxmlformats.org/officeDocument/2006/relationships/hyperlink" Target="mailto:statistics@ewc.wales"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72816"/>
            <a:ext cx="7772400" cy="1470025"/>
          </a:xfrm>
        </p:spPr>
        <p:txBody>
          <a:bodyPr>
            <a:normAutofit fontScale="90000"/>
          </a:bodyPr>
          <a:lstStyle/>
          <a:p>
            <a:pPr algn="l"/>
            <a:r>
              <a:rPr lang="en-GB" dirty="0" smtClean="0"/>
              <a:t/>
            </a:r>
            <a:br>
              <a:rPr lang="en-GB" dirty="0" smtClean="0"/>
            </a:br>
            <a:r>
              <a:rPr lang="en-GB" dirty="0"/>
              <a:t/>
            </a:r>
            <a:br>
              <a:rPr lang="en-GB" dirty="0"/>
            </a:br>
            <a:r>
              <a:rPr lang="en-GB" dirty="0" smtClean="0"/>
              <a:t>Is there a teacher recruitment and retention crisis in Wales? </a:t>
            </a:r>
            <a:br>
              <a:rPr lang="en-GB" dirty="0" smtClean="0"/>
            </a:br>
            <a:r>
              <a:rPr lang="en-GB" dirty="0"/>
              <a:t/>
            </a:r>
            <a:br>
              <a:rPr lang="en-GB" dirty="0"/>
            </a:br>
            <a:r>
              <a:rPr lang="en-GB" dirty="0"/>
              <a:t>T</a:t>
            </a:r>
            <a:r>
              <a:rPr lang="en-GB" dirty="0" smtClean="0"/>
              <a:t>he EWC view</a:t>
            </a:r>
            <a:endParaRPr lang="en-GB" dirty="0"/>
          </a:p>
        </p:txBody>
      </p:sp>
    </p:spTree>
    <p:extLst>
      <p:ext uri="{BB962C8B-B14F-4D97-AF65-F5344CB8AC3E}">
        <p14:creationId xmlns:p14="http://schemas.microsoft.com/office/powerpoint/2010/main" val="2051750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87824" y="6237312"/>
            <a:ext cx="3456384" cy="369332"/>
          </a:xfrm>
          <a:prstGeom prst="rect">
            <a:avLst/>
          </a:prstGeom>
          <a:noFill/>
        </p:spPr>
        <p:txBody>
          <a:bodyPr wrap="square" rtlCol="0">
            <a:spAutoFit/>
          </a:bodyPr>
          <a:lstStyle/>
          <a:p>
            <a:r>
              <a:rPr lang="en-GB" dirty="0" smtClean="0"/>
              <a:t>Source: EWC</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923918394"/>
              </p:ext>
            </p:extLst>
          </p:nvPr>
        </p:nvGraphicFramePr>
        <p:xfrm>
          <a:off x="251520" y="476672"/>
          <a:ext cx="8712968" cy="5563661"/>
        </p:xfrm>
        <a:graphic>
          <a:graphicData uri="http://schemas.openxmlformats.org/drawingml/2006/table">
            <a:tbl>
              <a:tblPr/>
              <a:tblGrid>
                <a:gridCol w="2137238"/>
                <a:gridCol w="1095955"/>
                <a:gridCol w="1095955"/>
                <a:gridCol w="1095955"/>
                <a:gridCol w="1095955"/>
                <a:gridCol w="1095955"/>
                <a:gridCol w="1095955"/>
              </a:tblGrid>
              <a:tr h="329785">
                <a:tc>
                  <a:txBody>
                    <a:bodyPr/>
                    <a:lstStyle/>
                    <a:p>
                      <a:pPr algn="l" rtl="0" fontAlgn="b"/>
                      <a:r>
                        <a:rPr lang="en-GB" sz="1400" b="0" i="0" u="none" strike="noStrike" dirty="0">
                          <a:solidFill>
                            <a:srgbClr val="FFFFFF"/>
                          </a:solidFill>
                          <a:effectLst/>
                          <a:latin typeface="Calibri" panose="020F0502020204030204" pitchFamily="34" charset="0"/>
                        </a:rPr>
                        <a:t>College Exit</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4472C4"/>
                    </a:solidFill>
                  </a:tcPr>
                </a:tc>
                <a:tc>
                  <a:txBody>
                    <a:bodyPr/>
                    <a:lstStyle/>
                    <a:p>
                      <a:pPr algn="ctr" rtl="0" fontAlgn="b"/>
                      <a:r>
                        <a:rPr lang="en-GB" sz="1400" b="0" i="0" u="none" strike="noStrike" dirty="0">
                          <a:solidFill>
                            <a:srgbClr val="FFFFFF"/>
                          </a:solidFill>
                          <a:effectLst/>
                          <a:latin typeface="Calibri" panose="020F0502020204030204" pitchFamily="34" charset="0"/>
                        </a:rPr>
                        <a:t>2002 - 2003</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dirty="0">
                          <a:solidFill>
                            <a:srgbClr val="FFFFFF"/>
                          </a:solidFill>
                          <a:effectLst/>
                          <a:latin typeface="Calibri" panose="020F0502020204030204" pitchFamily="34" charset="0"/>
                        </a:rPr>
                        <a:t>2011 - 2012</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dirty="0">
                          <a:solidFill>
                            <a:srgbClr val="FFFFFF"/>
                          </a:solidFill>
                          <a:effectLst/>
                          <a:latin typeface="Calibri" panose="020F0502020204030204" pitchFamily="34" charset="0"/>
                        </a:rPr>
                        <a:t>2012 - 2013</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a:solidFill>
                            <a:srgbClr val="FFFFFF"/>
                          </a:solidFill>
                          <a:effectLst/>
                          <a:latin typeface="Calibri" panose="020F0502020204030204" pitchFamily="34" charset="0"/>
                        </a:rPr>
                        <a:t>2013 -2014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a:solidFill>
                            <a:srgbClr val="FFFFFF"/>
                          </a:solidFill>
                          <a:effectLst/>
                          <a:latin typeface="Calibri" panose="020F0502020204030204" pitchFamily="34" charset="0"/>
                        </a:rPr>
                        <a:t>2014 - 2015</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a:solidFill>
                            <a:srgbClr val="FFFFFF"/>
                          </a:solidFill>
                          <a:effectLst/>
                          <a:latin typeface="Calibri" panose="020F0502020204030204" pitchFamily="34" charset="0"/>
                        </a:rPr>
                        <a:t>2015 - 2016</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408933">
                <a:tc>
                  <a:txBody>
                    <a:bodyPr/>
                    <a:lstStyle/>
                    <a:p>
                      <a:pPr algn="l" rtl="0" fontAlgn="b"/>
                      <a:r>
                        <a:rPr lang="en-GB" sz="1400" b="0" i="0" u="none" strike="noStrike">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a:solidFill>
                            <a:srgbClr val="FFFFFF"/>
                          </a:solidFill>
                          <a:effectLst/>
                          <a:latin typeface="Calibri" panose="020F0502020204030204" pitchFamily="34" charset="0"/>
                        </a:rPr>
                        <a:t>Number of teachers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dirty="0">
                          <a:solidFill>
                            <a:srgbClr val="FFFFFF"/>
                          </a:solidFill>
                          <a:effectLst/>
                          <a:latin typeface="Calibri" panose="020F0502020204030204" pitchFamily="34" charset="0"/>
                        </a:rPr>
                        <a:t>Number of teachers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dirty="0">
                          <a:solidFill>
                            <a:srgbClr val="FFFFFF"/>
                          </a:solidFill>
                          <a:effectLst/>
                          <a:latin typeface="Calibri" panose="020F0502020204030204" pitchFamily="34" charset="0"/>
                        </a:rPr>
                        <a:t>Number of teachers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dirty="0">
                          <a:solidFill>
                            <a:srgbClr val="FFFFFF"/>
                          </a:solidFill>
                          <a:effectLst/>
                          <a:latin typeface="Calibri" panose="020F0502020204030204" pitchFamily="34" charset="0"/>
                        </a:rPr>
                        <a:t>Number of teachers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a:solidFill>
                            <a:srgbClr val="FFFFFF"/>
                          </a:solidFill>
                          <a:effectLst/>
                          <a:latin typeface="Calibri" panose="020F0502020204030204" pitchFamily="34" charset="0"/>
                        </a:rPr>
                        <a:t>Number of teachers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b"/>
                      <a:r>
                        <a:rPr lang="en-GB" sz="1400" b="0" i="0" u="none" strike="noStrike">
                          <a:solidFill>
                            <a:srgbClr val="FFFFFF"/>
                          </a:solidFill>
                          <a:effectLst/>
                          <a:latin typeface="Calibri" panose="020F0502020204030204" pitchFamily="34" charset="0"/>
                        </a:rPr>
                        <a:t>Number of teachers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Number gained QTS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1,910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1,539</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1,398</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1,329</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1,177</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1,033</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449826">
                <a:tc>
                  <a:txBody>
                    <a:bodyPr/>
                    <a:lstStyle/>
                    <a:p>
                      <a:pPr algn="l" rtl="0" fontAlgn="b"/>
                      <a:r>
                        <a:rPr lang="en-GB" sz="1400" b="0" i="0" u="none" strike="noStrike">
                          <a:solidFill>
                            <a:srgbClr val="000000"/>
                          </a:solidFill>
                          <a:effectLst/>
                          <a:latin typeface="Calibri" panose="020F0502020204030204" pitchFamily="34" charset="0"/>
                        </a:rPr>
                        <a:t>Number registered with EWC (previously GTCW) on the 1 March following the award of QTS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1,356</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1,160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1,061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995</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 893</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 811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303402">
                <a:tc>
                  <a:txBody>
                    <a:bodyPr/>
                    <a:lstStyle/>
                    <a:p>
                      <a:pPr algn="l" rtl="0" fontAlgn="b"/>
                      <a:r>
                        <a:rPr lang="en-GB" sz="1400" b="0" i="0" u="none" strike="noStrike">
                          <a:solidFill>
                            <a:srgbClr val="FFFFFF"/>
                          </a:solidFill>
                          <a:effectLst/>
                          <a:latin typeface="Calibri" panose="020F0502020204030204" pitchFamily="34" charset="0"/>
                        </a:rPr>
                        <a:t>Induction</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rtl="0" fontAlgn="b"/>
                      <a:r>
                        <a:rPr lang="en-GB" sz="1400" b="0" i="0" u="none" strike="noStrike">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rtl="0" fontAlgn="b"/>
                      <a:r>
                        <a:rPr lang="en-GB" sz="1400" b="0" i="0" u="none" strike="noStrike">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rtl="0" fontAlgn="b"/>
                      <a:r>
                        <a:rPr lang="en-GB" sz="1400" b="0" i="0" u="none" strike="noStrike">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rtl="0" fontAlgn="b"/>
                      <a:r>
                        <a:rPr lang="en-GB" sz="1400" b="0" i="0" u="none" strike="noStrike">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rtl="0" fontAlgn="b"/>
                      <a:r>
                        <a:rPr lang="en-GB" sz="1400" b="0" i="0" u="none" strike="noStrike" dirty="0">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rtl="0" fontAlgn="b"/>
                      <a:r>
                        <a:rPr lang="en-GB" sz="1400" b="0" i="0" u="none" strike="noStrike" dirty="0">
                          <a:solidFill>
                            <a:srgbClr val="FFFFFF"/>
                          </a:solidFill>
                          <a:effectLst/>
                          <a:latin typeface="Calibri" panose="020F0502020204030204" pitchFamily="34" charset="0"/>
                        </a:rPr>
                        <a:t>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3 terms (minimum requirement)</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827 (61.0%)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479 (41.3%)</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468 (44.1%)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416 (41.8%)</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418 (46.8%)</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4 to 6 terms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220 (16.2%)</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347 (29.9%)</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334 (31.5%)</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368 (37.0%)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175 (19.6%)</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7 to 9 terms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33 (2.4%)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53 (4.6%)</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36 (3.4%)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11 (1.1%)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 (0.1%)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10 to 12 terms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6 (0.4%)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10 (0.9%) </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4 (0.4%)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303402">
                <a:tc>
                  <a:txBody>
                    <a:bodyPr/>
                    <a:lstStyle/>
                    <a:p>
                      <a:pPr algn="l" rtl="0" fontAlgn="b"/>
                      <a:r>
                        <a:rPr lang="en-GB" sz="1400" b="0" i="0" u="none" strike="noStrike" dirty="0">
                          <a:solidFill>
                            <a:srgbClr val="000000"/>
                          </a:solidFill>
                          <a:effectLst/>
                          <a:latin typeface="Calibri" panose="020F0502020204030204" pitchFamily="34" charset="0"/>
                        </a:rPr>
                        <a:t>13 </a:t>
                      </a:r>
                      <a:r>
                        <a:rPr lang="en-GB" sz="1400" b="0" i="0" u="none" strike="noStrike" dirty="0" smtClean="0">
                          <a:solidFill>
                            <a:srgbClr val="000000"/>
                          </a:solidFill>
                          <a:effectLst/>
                          <a:latin typeface="Calibri" panose="020F0502020204030204" pitchFamily="34" charset="0"/>
                        </a:rPr>
                        <a:t>terms </a:t>
                      </a:r>
                      <a:r>
                        <a:rPr lang="en-GB" sz="1400" b="0" i="0" u="none" strike="noStrike" dirty="0">
                          <a:solidFill>
                            <a:srgbClr val="000000"/>
                          </a:solidFill>
                          <a:effectLst/>
                          <a:latin typeface="Calibri" panose="020F0502020204030204" pitchFamily="34" charset="0"/>
                        </a:rPr>
                        <a:t>or more</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6 (0.4%)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Passed induction in England</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36 (2.7%)</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28 (2.4%)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12 (1.1%)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5 (0.5%)</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 (0.1%)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Failed to meet the Practising Teacher Standards standards</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 (0.1%)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1 (0.1%)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0 (0.0%)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Not yet completed induction (may have completed elsewhere)</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227 (16.7%)</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243 (20.9%)</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206 (19.4%)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195 (19.6%)</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a:solidFill>
                            <a:srgbClr val="000000"/>
                          </a:solidFill>
                          <a:effectLst/>
                          <a:latin typeface="Calibri" panose="020F0502020204030204" pitchFamily="34" charset="0"/>
                        </a:rPr>
                        <a:t>298 (33.4%)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400" b="0" i="0" u="none" strike="noStrike" dirty="0">
                          <a:solidFill>
                            <a:srgbClr val="000000"/>
                          </a:solidFill>
                          <a:effectLst/>
                          <a:latin typeface="Calibri" panose="020F0502020204030204" pitchFamily="34" charset="0"/>
                        </a:rPr>
                        <a:t>811 (100%)</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303402">
                <a:tc>
                  <a:txBody>
                    <a:bodyPr/>
                    <a:lstStyle/>
                    <a:p>
                      <a:pPr algn="l" rtl="0" fontAlgn="b"/>
                      <a:r>
                        <a:rPr lang="en-GB" sz="1400" b="0" i="0" u="none" strike="noStrike">
                          <a:solidFill>
                            <a:srgbClr val="000000"/>
                          </a:solidFill>
                          <a:effectLst/>
                          <a:latin typeface="Calibri" panose="020F0502020204030204" pitchFamily="34" charset="0"/>
                        </a:rPr>
                        <a:t>Registered March 2017</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912</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864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864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894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a:solidFill>
                            <a:srgbClr val="000000"/>
                          </a:solidFill>
                          <a:effectLst/>
                          <a:latin typeface="Calibri" panose="020F0502020204030204" pitchFamily="34" charset="0"/>
                        </a:rPr>
                        <a:t>824</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400" b="0" i="0" u="none" strike="noStrike" dirty="0">
                          <a:solidFill>
                            <a:srgbClr val="000000"/>
                          </a:solidFill>
                          <a:effectLst/>
                          <a:latin typeface="Calibri" panose="020F0502020204030204" pitchFamily="34" charset="0"/>
                        </a:rPr>
                        <a:t>811</a:t>
                      </a:r>
                    </a:p>
                  </a:txBody>
                  <a:tcPr marL="6596" marR="6596" marT="65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bl>
          </a:graphicData>
        </a:graphic>
      </p:graphicFrame>
    </p:spTree>
    <p:extLst>
      <p:ext uri="{BB962C8B-B14F-4D97-AF65-F5344CB8AC3E}">
        <p14:creationId xmlns:p14="http://schemas.microsoft.com/office/powerpoint/2010/main" val="311775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1988" y="1268760"/>
            <a:ext cx="8860492" cy="4247317"/>
          </a:xfrm>
          <a:prstGeom prst="rect">
            <a:avLst/>
          </a:prstGeom>
          <a:noFill/>
        </p:spPr>
        <p:txBody>
          <a:bodyPr wrap="square" rtlCol="0">
            <a:spAutoFit/>
          </a:bodyPr>
          <a:lstStyle/>
          <a:p>
            <a:pPr marL="742950" lvl="1" indent="-285750">
              <a:buFont typeface="Arial" panose="020B0604020202020204" pitchFamily="34" charset="0"/>
              <a:buChar char="•"/>
            </a:pPr>
            <a:r>
              <a:rPr lang="en-GB" dirty="0" smtClean="0"/>
              <a:t>The requirement </a:t>
            </a:r>
            <a:r>
              <a:rPr lang="en-GB" dirty="0"/>
              <a:t>for trainees to hold a B grade in Mathematics and </a:t>
            </a:r>
            <a:r>
              <a:rPr lang="en-GB" dirty="0" smtClean="0"/>
              <a:t>English</a:t>
            </a:r>
          </a:p>
          <a:p>
            <a:pPr lvl="1"/>
            <a:endParaRPr lang="en-GB" dirty="0"/>
          </a:p>
          <a:p>
            <a:pPr marL="742950" lvl="1" indent="-285750">
              <a:buFont typeface="Arial" panose="020B0604020202020204" pitchFamily="34" charset="0"/>
              <a:buChar char="•"/>
            </a:pPr>
            <a:r>
              <a:rPr lang="en-GB" dirty="0"/>
              <a:t>Better financial incentives to train as a school teacher in </a:t>
            </a:r>
            <a:r>
              <a:rPr lang="en-GB" dirty="0" smtClean="0"/>
              <a:t>England</a:t>
            </a:r>
          </a:p>
          <a:p>
            <a:pPr lvl="1"/>
            <a:endParaRPr lang="en-GB" dirty="0"/>
          </a:p>
          <a:p>
            <a:pPr marL="742950" lvl="1" indent="-285750">
              <a:buFont typeface="Arial" panose="020B0604020202020204" pitchFamily="34" charset="0"/>
              <a:buChar char="•"/>
            </a:pPr>
            <a:r>
              <a:rPr lang="en-GB" dirty="0"/>
              <a:t>Difficulties in obtaining permanent posts in Wales. Note, EWC data shows that over 80% of new teachers in Wales have </a:t>
            </a:r>
            <a:r>
              <a:rPr lang="en-GB" dirty="0" smtClean="0"/>
              <a:t>fixed </a:t>
            </a:r>
            <a:r>
              <a:rPr lang="en-GB" dirty="0"/>
              <a:t>term contracts or supply </a:t>
            </a:r>
            <a:r>
              <a:rPr lang="en-GB" dirty="0" smtClean="0"/>
              <a:t>work</a:t>
            </a:r>
          </a:p>
          <a:p>
            <a:pPr lvl="1"/>
            <a:endParaRPr lang="en-GB" dirty="0"/>
          </a:p>
          <a:p>
            <a:pPr marL="742950" lvl="1" indent="-285750">
              <a:buFont typeface="Arial" panose="020B0604020202020204" pitchFamily="34" charset="0"/>
              <a:buChar char="•"/>
            </a:pPr>
            <a:r>
              <a:rPr lang="en-GB" dirty="0"/>
              <a:t>Negative publicity about the quality of training in </a:t>
            </a:r>
            <a:r>
              <a:rPr lang="en-GB" dirty="0" smtClean="0"/>
              <a:t>Wales</a:t>
            </a:r>
          </a:p>
          <a:p>
            <a:pPr lvl="1"/>
            <a:endParaRPr lang="en-GB" dirty="0"/>
          </a:p>
          <a:p>
            <a:pPr marL="742950" lvl="1" indent="-285750">
              <a:buFont typeface="Arial" panose="020B0604020202020204" pitchFamily="34" charset="0"/>
              <a:buChar char="•"/>
            </a:pPr>
            <a:r>
              <a:rPr lang="en-GB" dirty="0"/>
              <a:t>Annual student feedback </a:t>
            </a:r>
            <a:r>
              <a:rPr lang="en-GB" dirty="0" smtClean="0"/>
              <a:t>- perception </a:t>
            </a:r>
            <a:r>
              <a:rPr lang="en-GB" dirty="0"/>
              <a:t>that the career is getting harder </a:t>
            </a:r>
            <a:r>
              <a:rPr lang="en-GB" dirty="0" smtClean="0"/>
              <a:t>and that the profession is unattractive</a:t>
            </a:r>
          </a:p>
          <a:p>
            <a:pPr lvl="1"/>
            <a:endParaRPr lang="en-GB" dirty="0" smtClean="0"/>
          </a:p>
          <a:p>
            <a:pPr marL="742950" lvl="1" indent="-285750">
              <a:buFont typeface="Arial" panose="020B0604020202020204" pitchFamily="34" charset="0"/>
              <a:buChar char="•"/>
            </a:pPr>
            <a:r>
              <a:rPr lang="en-GB" dirty="0" smtClean="0"/>
              <a:t>Fewer people from outside Wales are training in Wales</a:t>
            </a:r>
          </a:p>
          <a:p>
            <a:pPr lvl="1"/>
            <a:endParaRPr lang="en-GB" dirty="0" smtClean="0"/>
          </a:p>
          <a:p>
            <a:pPr marL="742950" lvl="1" indent="-285750">
              <a:buFont typeface="Arial" panose="020B0604020202020204" pitchFamily="34" charset="0"/>
              <a:buChar char="•"/>
            </a:pPr>
            <a:r>
              <a:rPr lang="en-GB" dirty="0" smtClean="0"/>
              <a:t>Perceived </a:t>
            </a:r>
            <a:r>
              <a:rPr lang="en-GB" dirty="0"/>
              <a:t>workload and administration </a:t>
            </a:r>
            <a:r>
              <a:rPr lang="en-GB" dirty="0" smtClean="0"/>
              <a:t>  </a:t>
            </a:r>
            <a:endParaRPr lang="en-GB" dirty="0"/>
          </a:p>
        </p:txBody>
      </p:sp>
      <p:sp>
        <p:nvSpPr>
          <p:cNvPr id="11" name="TextBox 10"/>
          <p:cNvSpPr txBox="1"/>
          <p:nvPr/>
        </p:nvSpPr>
        <p:spPr>
          <a:xfrm>
            <a:off x="332098" y="305063"/>
            <a:ext cx="6112110" cy="584775"/>
          </a:xfrm>
          <a:prstGeom prst="rect">
            <a:avLst/>
          </a:prstGeom>
          <a:noFill/>
        </p:spPr>
        <p:txBody>
          <a:bodyPr wrap="square" rtlCol="0">
            <a:spAutoFit/>
          </a:bodyPr>
          <a:lstStyle/>
          <a:p>
            <a:r>
              <a:rPr lang="en-GB" sz="3200" dirty="0" smtClean="0"/>
              <a:t>Recruitment to target</a:t>
            </a:r>
            <a:endParaRPr lang="en-GB" sz="3200" dirty="0"/>
          </a:p>
        </p:txBody>
      </p:sp>
    </p:spTree>
    <p:extLst>
      <p:ext uri="{BB962C8B-B14F-4D97-AF65-F5344CB8AC3E}">
        <p14:creationId xmlns:p14="http://schemas.microsoft.com/office/powerpoint/2010/main" val="1586088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014" y="116632"/>
            <a:ext cx="8229600" cy="927449"/>
          </a:xfrm>
        </p:spPr>
        <p:txBody>
          <a:bodyPr>
            <a:normAutofit/>
          </a:bodyPr>
          <a:lstStyle/>
          <a:p>
            <a:pPr algn="l"/>
            <a:r>
              <a:rPr lang="en-GB" sz="3200" dirty="0"/>
              <a:t>Other routes within Wales</a:t>
            </a:r>
          </a:p>
        </p:txBody>
      </p:sp>
      <p:graphicFrame>
        <p:nvGraphicFramePr>
          <p:cNvPr id="7" name="Table 6"/>
          <p:cNvGraphicFramePr>
            <a:graphicFrameLocks noGrp="1"/>
          </p:cNvGraphicFramePr>
          <p:nvPr>
            <p:extLst>
              <p:ext uri="{D42A27DB-BD31-4B8C-83A1-F6EECF244321}">
                <p14:modId xmlns:p14="http://schemas.microsoft.com/office/powerpoint/2010/main" val="1364135428"/>
              </p:ext>
            </p:extLst>
          </p:nvPr>
        </p:nvGraphicFramePr>
        <p:xfrm>
          <a:off x="238063" y="5479028"/>
          <a:ext cx="7142249" cy="822960"/>
        </p:xfrm>
        <a:graphic>
          <a:graphicData uri="http://schemas.openxmlformats.org/drawingml/2006/table">
            <a:tbl>
              <a:tblPr firstRow="1" bandRow="1">
                <a:tableStyleId>{5C22544A-7EE6-4342-B048-85BDC9FD1C3A}</a:tableStyleId>
              </a:tblPr>
              <a:tblGrid>
                <a:gridCol w="5199750"/>
                <a:gridCol w="1942499"/>
              </a:tblGrid>
              <a:tr h="2379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Returning to practice scheme – criteria met</a:t>
                      </a:r>
                    </a:p>
                  </a:txBody>
                  <a:tcPr/>
                </a:tc>
                <a:tc>
                  <a:txBody>
                    <a:bodyPr/>
                    <a:lstStyle/>
                    <a:p>
                      <a:pPr algn="ctr"/>
                      <a:r>
                        <a:rPr lang="en-GB" sz="1400" dirty="0" smtClean="0"/>
                        <a:t>1 April 2014 to 31 March 2017</a:t>
                      </a:r>
                      <a:endParaRPr lang="en-GB" sz="1400" dirty="0"/>
                    </a:p>
                  </a:txBody>
                  <a:tcPr/>
                </a:tc>
              </a:tr>
              <a:tr h="249454">
                <a:tc>
                  <a:txBody>
                    <a:bodyPr/>
                    <a:lstStyle/>
                    <a:p>
                      <a:r>
                        <a:rPr lang="en-GB" sz="1400" dirty="0" smtClean="0"/>
                        <a:t>Applications as a registered school teacher</a:t>
                      </a:r>
                      <a:endParaRPr lang="en-GB" sz="1400" dirty="0"/>
                    </a:p>
                  </a:txBody>
                  <a:tcPr/>
                </a:tc>
                <a:tc>
                  <a:txBody>
                    <a:bodyPr/>
                    <a:lstStyle/>
                    <a:p>
                      <a:pPr algn="r"/>
                      <a:r>
                        <a:rPr lang="en-GB" sz="1400" dirty="0" smtClean="0"/>
                        <a:t>151</a:t>
                      </a:r>
                      <a:endParaRPr lang="en-GB" sz="1400" dirty="0"/>
                    </a:p>
                  </a:txBody>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211379256"/>
              </p:ext>
            </p:extLst>
          </p:nvPr>
        </p:nvGraphicFramePr>
        <p:xfrm>
          <a:off x="260181" y="2992896"/>
          <a:ext cx="7120131" cy="2209800"/>
        </p:xfrm>
        <a:graphic>
          <a:graphicData uri="http://schemas.openxmlformats.org/drawingml/2006/table">
            <a:tbl>
              <a:tblPr firstRow="1" bandRow="1">
                <a:tableStyleId>{5C22544A-7EE6-4342-B048-85BDC9FD1C3A}</a:tableStyleId>
              </a:tblPr>
              <a:tblGrid>
                <a:gridCol w="2245601"/>
                <a:gridCol w="2424460"/>
                <a:gridCol w="2450070"/>
              </a:tblGrid>
              <a:tr h="286427">
                <a:tc>
                  <a:txBody>
                    <a:bodyPr/>
                    <a:lstStyle/>
                    <a:p>
                      <a:pPr algn="ctr" rtl="0" fontAlgn="ctr"/>
                      <a:r>
                        <a:rPr lang="en-GB" sz="1600" u="none" strike="noStrike" dirty="0" smtClean="0">
                          <a:effectLst/>
                        </a:rPr>
                        <a:t>Academic</a:t>
                      </a:r>
                      <a:r>
                        <a:rPr lang="en-GB" sz="1600" u="none" strike="noStrike" baseline="0" dirty="0" smtClean="0">
                          <a:effectLst/>
                        </a:rPr>
                        <a:t> year</a:t>
                      </a:r>
                      <a:endParaRPr lang="en-GB"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Number of </a:t>
                      </a:r>
                      <a:r>
                        <a:rPr lang="en-GB" sz="1400" u="none" strike="noStrike" dirty="0" smtClean="0">
                          <a:effectLst/>
                        </a:rPr>
                        <a:t>teachers</a:t>
                      </a:r>
                      <a:endParaRPr lang="en-GB" sz="14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GB" sz="1400" u="none" strike="noStrike" dirty="0">
                          <a:effectLst/>
                        </a:rPr>
                        <a:t>Registered as a school </a:t>
                      </a:r>
                      <a:r>
                        <a:rPr lang="en-GB" sz="1400" u="none" strike="noStrike" dirty="0" smtClean="0">
                          <a:effectLst/>
                        </a:rPr>
                        <a:t>teacher</a:t>
                      </a:r>
                    </a:p>
                    <a:p>
                      <a:pPr marL="0" marR="0" lvl="0" indent="0" algn="ctr" defTabSz="914400" rtl="0" eaLnBrk="1" fontAlgn="ctr" latinLnBrk="0" hangingPunct="1">
                        <a:lnSpc>
                          <a:spcPct val="100000"/>
                        </a:lnSpc>
                        <a:spcBef>
                          <a:spcPts val="0"/>
                        </a:spcBef>
                        <a:spcAft>
                          <a:spcPts val="0"/>
                        </a:spcAft>
                        <a:buClrTx/>
                        <a:buSzTx/>
                        <a:buFontTx/>
                        <a:buNone/>
                        <a:tabLst/>
                        <a:defRPr/>
                      </a:pPr>
                      <a:r>
                        <a:rPr lang="en-GB" sz="1400" u="none" strike="noStrike" dirty="0" smtClean="0">
                          <a:effectLst/>
                        </a:rPr>
                        <a:t>as at 1 March 2017</a:t>
                      </a:r>
                      <a:endParaRPr lang="en-GB" sz="1400" b="0" i="0" u="none" strike="noStrike" dirty="0" smtClean="0">
                        <a:solidFill>
                          <a:srgbClr val="000000"/>
                        </a:solidFill>
                        <a:effectLst/>
                        <a:latin typeface="Arial" panose="020B0604020202020204" pitchFamily="34" charset="0"/>
                      </a:endParaRPr>
                    </a:p>
                  </a:txBody>
                  <a:tcPr marL="9525" marR="9525" marT="9525" marB="0" anchor="ctr"/>
                </a:tc>
              </a:tr>
              <a:tr h="201562">
                <a:tc>
                  <a:txBody>
                    <a:bodyPr/>
                    <a:lstStyle/>
                    <a:p>
                      <a:pPr algn="l" rtl="0" fontAlgn="ctr"/>
                      <a:r>
                        <a:rPr lang="en-GB" sz="1600" u="none" strike="noStrike">
                          <a:effectLst/>
                        </a:rPr>
                        <a:t>Prior to 2013</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481</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341</a:t>
                      </a:r>
                      <a:endParaRPr lang="en-GB" sz="1600" b="0" i="0" u="none" strike="noStrike">
                        <a:solidFill>
                          <a:srgbClr val="000000"/>
                        </a:solidFill>
                        <a:effectLst/>
                        <a:latin typeface="Calibri" panose="020F0502020204030204" pitchFamily="34" charset="0"/>
                      </a:endParaRPr>
                    </a:p>
                  </a:txBody>
                  <a:tcPr marL="9525" marR="9525" marT="9525" marB="0" anchor="ctr"/>
                </a:tc>
              </a:tr>
              <a:tr h="201562">
                <a:tc>
                  <a:txBody>
                    <a:bodyPr/>
                    <a:lstStyle/>
                    <a:p>
                      <a:pPr algn="l" rtl="0" fontAlgn="ctr"/>
                      <a:r>
                        <a:rPr lang="en-GB" sz="1600" u="none" strike="noStrike" dirty="0">
                          <a:effectLst/>
                        </a:rPr>
                        <a:t>2013 to 2014</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50</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43</a:t>
                      </a:r>
                      <a:endParaRPr lang="en-GB" sz="1600" b="0" i="0" u="none" strike="noStrike">
                        <a:solidFill>
                          <a:srgbClr val="000000"/>
                        </a:solidFill>
                        <a:effectLst/>
                        <a:latin typeface="Calibri" panose="020F0502020204030204" pitchFamily="34" charset="0"/>
                      </a:endParaRPr>
                    </a:p>
                  </a:txBody>
                  <a:tcPr marL="9525" marR="9525" marT="9525" marB="0" anchor="ctr"/>
                </a:tc>
              </a:tr>
              <a:tr h="201562">
                <a:tc>
                  <a:txBody>
                    <a:bodyPr/>
                    <a:lstStyle/>
                    <a:p>
                      <a:pPr algn="l" rtl="0" fontAlgn="ctr"/>
                      <a:r>
                        <a:rPr lang="en-GB" sz="1600" u="none" strike="noStrike">
                          <a:effectLst/>
                        </a:rPr>
                        <a:t>2014 to 2015</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51</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48</a:t>
                      </a:r>
                      <a:endParaRPr lang="en-GB" sz="1600" b="0" i="0" u="none" strike="noStrike">
                        <a:solidFill>
                          <a:srgbClr val="000000"/>
                        </a:solidFill>
                        <a:effectLst/>
                        <a:latin typeface="Calibri" panose="020F0502020204030204" pitchFamily="34" charset="0"/>
                      </a:endParaRPr>
                    </a:p>
                  </a:txBody>
                  <a:tcPr marL="9525" marR="9525" marT="9525" marB="0" anchor="ctr"/>
                </a:tc>
              </a:tr>
              <a:tr h="201562">
                <a:tc>
                  <a:txBody>
                    <a:bodyPr/>
                    <a:lstStyle/>
                    <a:p>
                      <a:pPr algn="l" rtl="0" fontAlgn="ctr"/>
                      <a:r>
                        <a:rPr lang="en-GB" sz="1600" u="none" strike="noStrike">
                          <a:effectLst/>
                        </a:rPr>
                        <a:t>2015 to 2016</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54</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51</a:t>
                      </a:r>
                      <a:endParaRPr lang="en-GB" sz="1600" b="0" i="0" u="none" strike="noStrike">
                        <a:solidFill>
                          <a:srgbClr val="000000"/>
                        </a:solidFill>
                        <a:effectLst/>
                        <a:latin typeface="Calibri" panose="020F0502020204030204" pitchFamily="34" charset="0"/>
                      </a:endParaRPr>
                    </a:p>
                  </a:txBody>
                  <a:tcPr marL="9525" marR="9525" marT="9525" marB="0" anchor="ctr"/>
                </a:tc>
              </a:tr>
              <a:tr h="201562">
                <a:tc>
                  <a:txBody>
                    <a:bodyPr/>
                    <a:lstStyle/>
                    <a:p>
                      <a:pPr algn="l" rtl="0" fontAlgn="ctr"/>
                      <a:r>
                        <a:rPr lang="en-GB" sz="1600" u="none" strike="noStrike">
                          <a:effectLst/>
                        </a:rPr>
                        <a:t>2016 to 2017</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40</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dirty="0">
                          <a:effectLst/>
                        </a:rPr>
                        <a:t>36</a:t>
                      </a:r>
                      <a:endParaRPr lang="en-GB" sz="1600" b="0" i="0" u="none" strike="noStrike" dirty="0">
                        <a:solidFill>
                          <a:srgbClr val="000000"/>
                        </a:solidFill>
                        <a:effectLst/>
                        <a:latin typeface="Calibri" panose="020F0502020204030204" pitchFamily="34" charset="0"/>
                      </a:endParaRPr>
                    </a:p>
                  </a:txBody>
                  <a:tcPr marL="9525" marR="9525" marT="9525" marB="0" anchor="ctr"/>
                </a:tc>
              </a:tr>
              <a:tr h="201562">
                <a:tc>
                  <a:txBody>
                    <a:bodyPr/>
                    <a:lstStyle/>
                    <a:p>
                      <a:pPr algn="l" rtl="0" fontAlgn="ctr"/>
                      <a:r>
                        <a:rPr lang="en-GB" sz="1600" u="none" strike="noStrike" dirty="0">
                          <a:effectLst/>
                        </a:rPr>
                        <a:t>From 1 April 2017</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3</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3</a:t>
                      </a:r>
                      <a:endParaRPr lang="en-GB" sz="1600" b="0" i="0" u="none" strike="noStrike">
                        <a:solidFill>
                          <a:srgbClr val="000000"/>
                        </a:solidFill>
                        <a:effectLst/>
                        <a:latin typeface="Calibri" panose="020F0502020204030204" pitchFamily="34" charset="0"/>
                      </a:endParaRPr>
                    </a:p>
                  </a:txBody>
                  <a:tcPr marL="9525" marR="9525" marT="9525" marB="0" anchor="ctr"/>
                </a:tc>
              </a:tr>
              <a:tr h="201562">
                <a:tc>
                  <a:txBody>
                    <a:bodyPr/>
                    <a:lstStyle/>
                    <a:p>
                      <a:pPr algn="l" rtl="0" fontAlgn="ctr"/>
                      <a:r>
                        <a:rPr lang="en-GB" sz="1600" b="1" u="none" strike="noStrike" dirty="0">
                          <a:effectLst/>
                        </a:rPr>
                        <a:t>Total</a:t>
                      </a:r>
                      <a:endParaRPr lang="en-GB"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b="1" u="none" strike="noStrike" dirty="0">
                          <a:effectLst/>
                        </a:rPr>
                        <a:t>679</a:t>
                      </a:r>
                      <a:endParaRPr lang="en-GB" sz="1400" b="1"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GB" sz="1400" b="1" u="none" strike="noStrike" dirty="0" smtClean="0">
                          <a:effectLst/>
                        </a:rPr>
                        <a:t>522*</a:t>
                      </a:r>
                      <a:endParaRPr lang="en-GB" sz="1400" b="1" i="0" u="none" strike="noStrike" dirty="0">
                        <a:solidFill>
                          <a:srgbClr val="000000"/>
                        </a:solidFill>
                        <a:effectLst/>
                        <a:latin typeface="Arial" panose="020B0604020202020204" pitchFamily="34" charset="0"/>
                      </a:endParaRPr>
                    </a:p>
                  </a:txBody>
                  <a:tcPr marL="9525" marR="9525" marT="9525" marB="0" anchor="ct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824340464"/>
              </p:ext>
            </p:extLst>
          </p:nvPr>
        </p:nvGraphicFramePr>
        <p:xfrm>
          <a:off x="295949" y="1103345"/>
          <a:ext cx="7084363" cy="1449705"/>
        </p:xfrm>
        <a:graphic>
          <a:graphicData uri="http://schemas.openxmlformats.org/drawingml/2006/table">
            <a:tbl>
              <a:tblPr firstRow="1" bandRow="1">
                <a:tableStyleId>{5C22544A-7EE6-4342-B048-85BDC9FD1C3A}</a:tableStyleId>
              </a:tblPr>
              <a:tblGrid>
                <a:gridCol w="1817438"/>
                <a:gridCol w="2721547"/>
                <a:gridCol w="2545378"/>
              </a:tblGrid>
              <a:tr h="343078">
                <a:tc>
                  <a:txBody>
                    <a:bodyPr/>
                    <a:lstStyle/>
                    <a:p>
                      <a:pPr algn="ctr" rtl="0" fontAlgn="ctr"/>
                      <a:r>
                        <a:rPr lang="en-GB" sz="1600" u="none" strike="noStrike" dirty="0" smtClean="0">
                          <a:effectLst/>
                        </a:rPr>
                        <a:t>Academic year</a:t>
                      </a:r>
                      <a:endParaRPr lang="en-GB"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Number of teachers</a:t>
                      </a:r>
                      <a:endParaRPr lang="en-GB" sz="14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GB" sz="1400" u="none" strike="noStrike" dirty="0">
                          <a:effectLst/>
                        </a:rPr>
                        <a:t>Registered as a school </a:t>
                      </a:r>
                      <a:r>
                        <a:rPr lang="en-GB" sz="1400" u="none" strike="noStrike" dirty="0" smtClean="0">
                          <a:effectLst/>
                        </a:rPr>
                        <a:t>teacher as at 1 March 2017</a:t>
                      </a:r>
                      <a:endParaRPr lang="en-GB" sz="1400" b="0" i="0" u="none" strike="noStrike" dirty="0">
                        <a:solidFill>
                          <a:srgbClr val="000000"/>
                        </a:solidFill>
                        <a:effectLst/>
                        <a:latin typeface="Arial" panose="020B0604020202020204" pitchFamily="34" charset="0"/>
                      </a:endParaRPr>
                    </a:p>
                  </a:txBody>
                  <a:tcPr marL="9525" marR="9525" marT="9525" marB="0" anchor="ctr"/>
                </a:tc>
              </a:tr>
              <a:tr h="199255">
                <a:tc>
                  <a:txBody>
                    <a:bodyPr/>
                    <a:lstStyle/>
                    <a:p>
                      <a:pPr algn="l" rtl="0" fontAlgn="ctr"/>
                      <a:r>
                        <a:rPr lang="en-GB" sz="1600" u="none" strike="noStrike" dirty="0">
                          <a:effectLst/>
                        </a:rPr>
                        <a:t>2013 to 2014</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25</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dirty="0">
                          <a:effectLst/>
                        </a:rPr>
                        <a:t>7</a:t>
                      </a:r>
                      <a:endParaRPr lang="en-GB" sz="1600" b="0" i="0" u="none" strike="noStrike" dirty="0">
                        <a:solidFill>
                          <a:srgbClr val="000000"/>
                        </a:solidFill>
                        <a:effectLst/>
                        <a:latin typeface="Calibri" panose="020F0502020204030204" pitchFamily="34" charset="0"/>
                      </a:endParaRPr>
                    </a:p>
                  </a:txBody>
                  <a:tcPr marL="9525" marR="9525" marT="9525" marB="0" anchor="ctr"/>
                </a:tc>
              </a:tr>
              <a:tr h="199255">
                <a:tc>
                  <a:txBody>
                    <a:bodyPr/>
                    <a:lstStyle/>
                    <a:p>
                      <a:pPr algn="l" rtl="0" fontAlgn="ctr"/>
                      <a:r>
                        <a:rPr lang="en-GB" sz="1600" u="none" strike="noStrike">
                          <a:effectLst/>
                        </a:rPr>
                        <a:t>2014 to 2015</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30</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dirty="0">
                          <a:effectLst/>
                        </a:rPr>
                        <a:t>28</a:t>
                      </a:r>
                      <a:endParaRPr lang="en-GB" sz="1600" b="0" i="0" u="none" strike="noStrike" dirty="0">
                        <a:solidFill>
                          <a:srgbClr val="000000"/>
                        </a:solidFill>
                        <a:effectLst/>
                        <a:latin typeface="Calibri" panose="020F0502020204030204" pitchFamily="34" charset="0"/>
                      </a:endParaRPr>
                    </a:p>
                  </a:txBody>
                  <a:tcPr marL="9525" marR="9525" marT="9525" marB="0" anchor="ctr"/>
                </a:tc>
              </a:tr>
              <a:tr h="199255">
                <a:tc>
                  <a:txBody>
                    <a:bodyPr/>
                    <a:lstStyle/>
                    <a:p>
                      <a:pPr algn="l" rtl="0" fontAlgn="ctr"/>
                      <a:r>
                        <a:rPr lang="en-GB" sz="1600" u="none" strike="noStrike">
                          <a:effectLst/>
                        </a:rPr>
                        <a:t>2015 to 2016</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50</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GB" sz="1600" u="none" strike="noStrike">
                          <a:effectLst/>
                        </a:rPr>
                        <a:t>48</a:t>
                      </a:r>
                      <a:endParaRPr lang="en-GB" sz="1600" b="0" i="0" u="none" strike="noStrike">
                        <a:solidFill>
                          <a:srgbClr val="000000"/>
                        </a:solidFill>
                        <a:effectLst/>
                        <a:latin typeface="Calibri" panose="020F0502020204030204" pitchFamily="34" charset="0"/>
                      </a:endParaRPr>
                    </a:p>
                  </a:txBody>
                  <a:tcPr marL="9525" marR="9525" marT="9525" marB="0" anchor="ctr"/>
                </a:tc>
              </a:tr>
              <a:tr h="199255">
                <a:tc>
                  <a:txBody>
                    <a:bodyPr/>
                    <a:lstStyle/>
                    <a:p>
                      <a:pPr algn="l" rtl="0" fontAlgn="ctr"/>
                      <a:r>
                        <a:rPr lang="en-GB" sz="1600" b="1" u="none" strike="noStrike" dirty="0">
                          <a:effectLst/>
                        </a:rPr>
                        <a:t>Total</a:t>
                      </a:r>
                      <a:endParaRPr lang="en-GB"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b="1" u="none" strike="noStrike" dirty="0">
                          <a:effectLst/>
                        </a:rPr>
                        <a:t>105</a:t>
                      </a:r>
                      <a:endParaRPr lang="en-GB" sz="1400" b="1"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GB" sz="1400" b="1" u="none" strike="noStrike" dirty="0" smtClean="0">
                          <a:effectLst/>
                        </a:rPr>
                        <a:t>83*</a:t>
                      </a:r>
                    </a:p>
                  </a:txBody>
                  <a:tcPr marL="9525" marR="9525" marT="9525" marB="0" anchor="ctr"/>
                </a:tc>
              </a:tr>
            </a:tbl>
          </a:graphicData>
        </a:graphic>
      </p:graphicFrame>
      <p:sp>
        <p:nvSpPr>
          <p:cNvPr id="2" name="TextBox 1"/>
          <p:cNvSpPr txBox="1"/>
          <p:nvPr/>
        </p:nvSpPr>
        <p:spPr>
          <a:xfrm>
            <a:off x="2987824" y="6258033"/>
            <a:ext cx="2376264" cy="369332"/>
          </a:xfrm>
          <a:prstGeom prst="rect">
            <a:avLst/>
          </a:prstGeom>
          <a:noFill/>
        </p:spPr>
        <p:txBody>
          <a:bodyPr wrap="square" rtlCol="0">
            <a:spAutoFit/>
          </a:bodyPr>
          <a:lstStyle/>
          <a:p>
            <a:r>
              <a:rPr lang="en-GB" dirty="0" smtClean="0"/>
              <a:t>Source: EWC</a:t>
            </a:r>
            <a:endParaRPr lang="en-GB" dirty="0"/>
          </a:p>
        </p:txBody>
      </p:sp>
      <p:sp>
        <p:nvSpPr>
          <p:cNvPr id="3" name="TextBox 2"/>
          <p:cNvSpPr txBox="1"/>
          <p:nvPr/>
        </p:nvSpPr>
        <p:spPr>
          <a:xfrm>
            <a:off x="266909" y="770258"/>
            <a:ext cx="3780420" cy="338554"/>
          </a:xfrm>
          <a:prstGeom prst="rect">
            <a:avLst/>
          </a:prstGeom>
          <a:noFill/>
        </p:spPr>
        <p:txBody>
          <a:bodyPr wrap="square" rtlCol="0">
            <a:spAutoFit/>
          </a:bodyPr>
          <a:lstStyle/>
          <a:p>
            <a:pPr fontAlgn="ctr"/>
            <a:r>
              <a:rPr lang="en-GB" sz="1600" dirty="0"/>
              <a:t>Teach First </a:t>
            </a:r>
            <a:r>
              <a:rPr lang="en-GB" sz="1600" dirty="0" err="1"/>
              <a:t>Cymru</a:t>
            </a:r>
            <a:endParaRPr lang="en-GB" sz="1600" b="1" dirty="0">
              <a:solidFill>
                <a:srgbClr val="000000"/>
              </a:solidFill>
              <a:latin typeface="Calibri" panose="020F0502020204030204" pitchFamily="34" charset="0"/>
            </a:endParaRPr>
          </a:p>
        </p:txBody>
      </p:sp>
      <p:sp>
        <p:nvSpPr>
          <p:cNvPr id="5" name="TextBox 4"/>
          <p:cNvSpPr txBox="1"/>
          <p:nvPr/>
        </p:nvSpPr>
        <p:spPr>
          <a:xfrm>
            <a:off x="181299" y="2623564"/>
            <a:ext cx="3881062" cy="338554"/>
          </a:xfrm>
          <a:prstGeom prst="rect">
            <a:avLst/>
          </a:prstGeom>
          <a:noFill/>
        </p:spPr>
        <p:txBody>
          <a:bodyPr wrap="square" rtlCol="0">
            <a:spAutoFit/>
          </a:bodyPr>
          <a:lstStyle/>
          <a:p>
            <a:pPr fontAlgn="ctr"/>
            <a:r>
              <a:rPr lang="en-GB" sz="1600" dirty="0"/>
              <a:t>Graduate Teacher Programme (Wales) </a:t>
            </a:r>
            <a:endParaRPr lang="en-GB" sz="1600" b="1" dirty="0">
              <a:solidFill>
                <a:srgbClr val="000000"/>
              </a:solidFill>
              <a:latin typeface="Calibri" panose="020F0502020204030204" pitchFamily="34" charset="0"/>
            </a:endParaRPr>
          </a:p>
        </p:txBody>
      </p:sp>
      <p:sp>
        <p:nvSpPr>
          <p:cNvPr id="8" name="TextBox 7"/>
          <p:cNvSpPr txBox="1"/>
          <p:nvPr/>
        </p:nvSpPr>
        <p:spPr>
          <a:xfrm>
            <a:off x="181299" y="5241296"/>
            <a:ext cx="8189537" cy="261610"/>
          </a:xfrm>
          <a:prstGeom prst="rect">
            <a:avLst/>
          </a:prstGeom>
          <a:noFill/>
        </p:spPr>
        <p:txBody>
          <a:bodyPr wrap="square" rtlCol="0">
            <a:spAutoFit/>
          </a:bodyPr>
          <a:lstStyle/>
          <a:p>
            <a:r>
              <a:rPr lang="en-GB" sz="1100" dirty="0" smtClean="0"/>
              <a:t>Not registered as a school teacher registered in another category: 1 Teach First and  18 GTP </a:t>
            </a:r>
            <a:endParaRPr lang="en-GB" sz="1100" dirty="0"/>
          </a:p>
        </p:txBody>
      </p:sp>
      <p:sp>
        <p:nvSpPr>
          <p:cNvPr id="6" name="TextBox 5"/>
          <p:cNvSpPr txBox="1"/>
          <p:nvPr/>
        </p:nvSpPr>
        <p:spPr>
          <a:xfrm>
            <a:off x="7409352" y="2264685"/>
            <a:ext cx="1704047" cy="523220"/>
          </a:xfrm>
          <a:prstGeom prst="rect">
            <a:avLst/>
          </a:prstGeom>
          <a:noFill/>
        </p:spPr>
        <p:txBody>
          <a:bodyPr wrap="square" rtlCol="0">
            <a:spAutoFit/>
          </a:bodyPr>
          <a:lstStyle/>
          <a:p>
            <a:r>
              <a:rPr lang="en-GB" sz="1200" dirty="0" smtClean="0"/>
              <a:t>*</a:t>
            </a:r>
            <a:r>
              <a:rPr lang="en-GB" sz="1400" dirty="0" smtClean="0"/>
              <a:t>No employment held - 20</a:t>
            </a:r>
            <a:endParaRPr lang="en-GB" sz="1400" dirty="0"/>
          </a:p>
        </p:txBody>
      </p:sp>
      <p:sp>
        <p:nvSpPr>
          <p:cNvPr id="9" name="TextBox 8"/>
          <p:cNvSpPr txBox="1"/>
          <p:nvPr/>
        </p:nvSpPr>
        <p:spPr>
          <a:xfrm>
            <a:off x="7567229" y="4892041"/>
            <a:ext cx="1576771" cy="523220"/>
          </a:xfrm>
          <a:prstGeom prst="rect">
            <a:avLst/>
          </a:prstGeom>
          <a:noFill/>
        </p:spPr>
        <p:txBody>
          <a:bodyPr wrap="square" rtlCol="0">
            <a:spAutoFit/>
          </a:bodyPr>
          <a:lstStyle/>
          <a:p>
            <a:r>
              <a:rPr lang="en-GB" sz="1400" dirty="0" smtClean="0"/>
              <a:t>*No employment held  - 31</a:t>
            </a:r>
            <a:endParaRPr lang="en-GB" sz="1400" dirty="0"/>
          </a:p>
        </p:txBody>
      </p:sp>
    </p:spTree>
    <p:extLst>
      <p:ext uri="{BB962C8B-B14F-4D97-AF65-F5344CB8AC3E}">
        <p14:creationId xmlns:p14="http://schemas.microsoft.com/office/powerpoint/2010/main" val="3309085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97" y="19106"/>
            <a:ext cx="8229600" cy="1143000"/>
          </a:xfrm>
        </p:spPr>
        <p:txBody>
          <a:bodyPr>
            <a:normAutofit/>
          </a:bodyPr>
          <a:lstStyle/>
          <a:p>
            <a:pPr algn="l"/>
            <a:r>
              <a:rPr lang="en-GB" sz="2400" dirty="0"/>
              <a:t>Qualified teachers from outside Wales teaching in Wales</a:t>
            </a:r>
          </a:p>
        </p:txBody>
      </p:sp>
      <p:sp>
        <p:nvSpPr>
          <p:cNvPr id="9" name="TextBox 8"/>
          <p:cNvSpPr txBox="1"/>
          <p:nvPr/>
        </p:nvSpPr>
        <p:spPr>
          <a:xfrm>
            <a:off x="285119" y="2991648"/>
            <a:ext cx="8456758" cy="307777"/>
          </a:xfrm>
          <a:prstGeom prst="rect">
            <a:avLst/>
          </a:prstGeom>
          <a:noFill/>
        </p:spPr>
        <p:txBody>
          <a:bodyPr wrap="square" rtlCol="0">
            <a:spAutoFit/>
          </a:bodyPr>
          <a:lstStyle/>
          <a:p>
            <a:pPr algn="ctr"/>
            <a:r>
              <a:rPr lang="en-GB" sz="1400" dirty="0"/>
              <a:t>Applications for recognition under the European Directive by Country between </a:t>
            </a:r>
            <a:r>
              <a:rPr lang="en-GB" sz="1400" dirty="0" smtClean="0"/>
              <a:t>1 </a:t>
            </a:r>
            <a:r>
              <a:rPr lang="en-GB" sz="1400" dirty="0"/>
              <a:t>April 2016 and 31 March 2017</a:t>
            </a:r>
          </a:p>
        </p:txBody>
      </p:sp>
      <p:sp>
        <p:nvSpPr>
          <p:cNvPr id="12" name="TextBox 11"/>
          <p:cNvSpPr txBox="1"/>
          <p:nvPr/>
        </p:nvSpPr>
        <p:spPr>
          <a:xfrm>
            <a:off x="285119" y="798756"/>
            <a:ext cx="8456758" cy="307777"/>
          </a:xfrm>
          <a:prstGeom prst="rect">
            <a:avLst/>
          </a:prstGeom>
          <a:noFill/>
        </p:spPr>
        <p:txBody>
          <a:bodyPr wrap="square" rtlCol="0">
            <a:spAutoFit/>
          </a:bodyPr>
          <a:lstStyle/>
          <a:p>
            <a:pPr algn="ctr"/>
            <a:r>
              <a:rPr lang="en-US" sz="1400" dirty="0"/>
              <a:t>Award of QTS (other routes) as the GTCW until </a:t>
            </a:r>
            <a:r>
              <a:rPr lang="en-US" sz="1400" dirty="0" smtClean="0"/>
              <a:t>31 </a:t>
            </a:r>
            <a:r>
              <a:rPr lang="en-US" sz="1400" dirty="0"/>
              <a:t>March 2015 and as the EWC from </a:t>
            </a:r>
            <a:r>
              <a:rPr lang="en-US" sz="1400" dirty="0" smtClean="0"/>
              <a:t>1 </a:t>
            </a:r>
            <a:r>
              <a:rPr lang="en-US" sz="1400" dirty="0"/>
              <a:t>April 2015 (last 5 years)</a:t>
            </a:r>
            <a:r>
              <a:rPr lang="en-GB" sz="1400" dirty="0"/>
              <a:t> </a:t>
            </a:r>
          </a:p>
        </p:txBody>
      </p:sp>
      <p:graphicFrame>
        <p:nvGraphicFramePr>
          <p:cNvPr id="3" name="Table 2"/>
          <p:cNvGraphicFramePr>
            <a:graphicFrameLocks noGrp="1"/>
          </p:cNvGraphicFramePr>
          <p:nvPr>
            <p:extLst>
              <p:ext uri="{D42A27DB-BD31-4B8C-83A1-F6EECF244321}">
                <p14:modId xmlns:p14="http://schemas.microsoft.com/office/powerpoint/2010/main" val="1664449603"/>
              </p:ext>
            </p:extLst>
          </p:nvPr>
        </p:nvGraphicFramePr>
        <p:xfrm>
          <a:off x="1021110" y="1162106"/>
          <a:ext cx="6984775" cy="1724410"/>
        </p:xfrm>
        <a:graphic>
          <a:graphicData uri="http://schemas.openxmlformats.org/drawingml/2006/table">
            <a:tbl>
              <a:tblPr firstRow="1" bandRow="1">
                <a:tableStyleId>{5C22544A-7EE6-4342-B048-85BDC9FD1C3A}</a:tableStyleId>
              </a:tblPr>
              <a:tblGrid>
                <a:gridCol w="997825"/>
                <a:gridCol w="997825"/>
                <a:gridCol w="997825"/>
                <a:gridCol w="997825"/>
                <a:gridCol w="997825"/>
                <a:gridCol w="997825"/>
                <a:gridCol w="997825"/>
              </a:tblGrid>
              <a:tr h="624341">
                <a:tc>
                  <a:txBody>
                    <a:bodyPr/>
                    <a:lstStyle/>
                    <a:p>
                      <a:pPr algn="ctr" fontAlgn="ctr"/>
                      <a:r>
                        <a:rPr lang="en-GB" sz="1200" u="none" strike="noStrike" smtClean="0">
                          <a:effectLst/>
                        </a:rPr>
                        <a:t>1</a:t>
                      </a:r>
                      <a:r>
                        <a:rPr lang="en-GB" sz="1200" u="none" strike="noStrike" baseline="30000" smtClean="0">
                          <a:effectLst/>
                        </a:rPr>
                        <a:t> </a:t>
                      </a:r>
                      <a:r>
                        <a:rPr lang="en-GB" sz="1200" u="none" strike="noStrike" smtClean="0">
                          <a:effectLst/>
                        </a:rPr>
                        <a:t>April </a:t>
                      </a:r>
                      <a:r>
                        <a:rPr lang="en-GB" sz="1200" u="none" strike="noStrike">
                          <a:effectLst/>
                        </a:rPr>
                        <a:t>to </a:t>
                      </a:r>
                      <a:r>
                        <a:rPr lang="en-GB" sz="1200" u="none" strike="noStrike" smtClean="0">
                          <a:effectLst/>
                        </a:rPr>
                        <a:t>31 </a:t>
                      </a:r>
                      <a:r>
                        <a:rPr lang="en-GB" sz="1200" u="none" strike="noStrike" dirty="0">
                          <a:effectLst/>
                        </a:rPr>
                        <a:t>March</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 </a:t>
                      </a:r>
                      <a:endParaRPr lang="en-GB" sz="1200" b="1" i="0" u="none" strike="noStrike" dirty="0">
                        <a:solidFill>
                          <a:srgbClr val="000000"/>
                        </a:solidFill>
                        <a:effectLst/>
                        <a:latin typeface="Calibri" panose="020F0502020204030204" pitchFamily="34" charset="0"/>
                      </a:endParaRPr>
                    </a:p>
                    <a:p>
                      <a:pPr algn="ctr" fontAlgn="ctr"/>
                      <a:r>
                        <a:rPr lang="en-US" sz="1200" u="none" strike="noStrike" dirty="0">
                          <a:effectLst/>
                        </a:rPr>
                        <a:t>EEA – QTS Awarded</a:t>
                      </a:r>
                      <a:endParaRPr lang="en-GB" sz="1200" b="1" i="0" u="none" strike="noStrike" dirty="0">
                        <a:solidFill>
                          <a:srgbClr val="000000"/>
                        </a:solidFill>
                        <a:effectLst/>
                        <a:latin typeface="Calibri" panose="020F0502020204030204" pitchFamily="34" charset="0"/>
                      </a:endParaRPr>
                    </a:p>
                    <a:p>
                      <a:pPr algn="ctr" fontAlgn="ctr"/>
                      <a:r>
                        <a:rPr lang="en-GB" sz="1200" u="none" strike="noStrike" dirty="0">
                          <a:effectLst/>
                        </a:rPr>
                        <a:t> </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EEA QTS Not Awarded</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Northern Ireland – QTS Awarded</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Northern Ireland – QTS Not Awarded</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Scotland – QTS Awarded</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Scotland – QTS Not Awarded</a:t>
                      </a:r>
                      <a:endParaRPr lang="en-GB" sz="1200" b="1" i="0" u="none" strike="noStrike" dirty="0">
                        <a:solidFill>
                          <a:srgbClr val="000000"/>
                        </a:solidFill>
                        <a:effectLst/>
                        <a:latin typeface="Calibri" panose="020F0502020204030204" pitchFamily="34" charset="0"/>
                      </a:endParaRPr>
                    </a:p>
                  </a:txBody>
                  <a:tcPr marL="9015" marR="9015" marT="9015" marB="0" anchor="ctr"/>
                </a:tc>
              </a:tr>
              <a:tr h="196775">
                <a:tc>
                  <a:txBody>
                    <a:bodyPr/>
                    <a:lstStyle/>
                    <a:p>
                      <a:pPr algn="l" fontAlgn="ctr"/>
                      <a:r>
                        <a:rPr lang="en-GB" sz="1200" u="none" strike="noStrike" dirty="0">
                          <a:effectLst/>
                        </a:rPr>
                        <a:t>2012 to 2013</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a:effectLst/>
                        </a:rPr>
                        <a:t>57</a:t>
                      </a:r>
                      <a:endParaRPr lang="en-GB" sz="1200" b="0" i="0" u="none" strike="noStrike">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21</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2</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a:t>
                      </a:r>
                      <a:endParaRPr lang="en-GB" sz="1200" b="0" i="0" u="none" strike="noStrike" dirty="0">
                        <a:solidFill>
                          <a:srgbClr val="000000"/>
                        </a:solidFill>
                        <a:effectLst/>
                        <a:latin typeface="Calibri" panose="020F0502020204030204" pitchFamily="34" charset="0"/>
                      </a:endParaRPr>
                    </a:p>
                  </a:txBody>
                  <a:tcPr marL="9015" marR="9015" marT="9015" marB="0" anchor="ctr"/>
                </a:tc>
              </a:tr>
              <a:tr h="196775">
                <a:tc>
                  <a:txBody>
                    <a:bodyPr/>
                    <a:lstStyle/>
                    <a:p>
                      <a:pPr algn="l" fontAlgn="ctr"/>
                      <a:r>
                        <a:rPr lang="en-GB" sz="1200" u="none" strike="noStrike" dirty="0">
                          <a:effectLst/>
                        </a:rPr>
                        <a:t>2013 to 2014</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a:effectLst/>
                        </a:rPr>
                        <a:t>65</a:t>
                      </a:r>
                      <a:endParaRPr lang="en-GB" sz="1200" b="0" i="0" u="none" strike="noStrike">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31</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a:effectLst/>
                        </a:rPr>
                        <a:t>0</a:t>
                      </a:r>
                      <a:endParaRPr lang="en-GB" sz="1200" b="0" i="0" u="none" strike="noStrike">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8</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a:t>
                      </a:r>
                      <a:endParaRPr lang="en-GB" sz="1200" b="0" i="0" u="none" strike="noStrike" dirty="0">
                        <a:solidFill>
                          <a:srgbClr val="000000"/>
                        </a:solidFill>
                        <a:effectLst/>
                        <a:latin typeface="Calibri" panose="020F0502020204030204" pitchFamily="34" charset="0"/>
                      </a:endParaRPr>
                    </a:p>
                  </a:txBody>
                  <a:tcPr marL="9015" marR="9015" marT="9015" marB="0" anchor="ctr"/>
                </a:tc>
              </a:tr>
              <a:tr h="196775">
                <a:tc>
                  <a:txBody>
                    <a:bodyPr/>
                    <a:lstStyle/>
                    <a:p>
                      <a:pPr algn="l" fontAlgn="ctr"/>
                      <a:r>
                        <a:rPr lang="en-GB" sz="1200" u="none" strike="noStrike" dirty="0">
                          <a:effectLst/>
                        </a:rPr>
                        <a:t>2014 to 2015</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a:effectLst/>
                        </a:rPr>
                        <a:t>55</a:t>
                      </a:r>
                      <a:endParaRPr lang="en-GB" sz="1200" b="0" i="0" u="none" strike="noStrike">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21</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3</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a:t>
                      </a:r>
                      <a:endParaRPr lang="en-GB" sz="1200" b="0" i="0" u="none" strike="noStrike" dirty="0">
                        <a:solidFill>
                          <a:srgbClr val="000000"/>
                        </a:solidFill>
                        <a:effectLst/>
                        <a:latin typeface="Calibri" panose="020F0502020204030204" pitchFamily="34" charset="0"/>
                      </a:endParaRPr>
                    </a:p>
                  </a:txBody>
                  <a:tcPr marL="9015" marR="9015" marT="9015" marB="0" anchor="ctr"/>
                </a:tc>
              </a:tr>
              <a:tr h="196775">
                <a:tc>
                  <a:txBody>
                    <a:bodyPr/>
                    <a:lstStyle/>
                    <a:p>
                      <a:pPr algn="l" fontAlgn="ctr"/>
                      <a:r>
                        <a:rPr lang="en-GB" sz="1200" u="none" strike="noStrike" dirty="0">
                          <a:effectLst/>
                        </a:rPr>
                        <a:t>2015 to 2016</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24</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18</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a:effectLst/>
                        </a:rPr>
                        <a:t>0</a:t>
                      </a:r>
                      <a:endParaRPr lang="en-GB" sz="1200" b="0" i="0" u="none" strike="noStrike">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a:effectLst/>
                        </a:rPr>
                        <a:t>0</a:t>
                      </a:r>
                      <a:endParaRPr lang="en-GB" sz="1200" b="0" i="0" u="none" strike="noStrike">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r>
              <a:tr h="196775">
                <a:tc>
                  <a:txBody>
                    <a:bodyPr/>
                    <a:lstStyle/>
                    <a:p>
                      <a:pPr algn="l" fontAlgn="ctr"/>
                      <a:r>
                        <a:rPr lang="en-GB" sz="1200" u="none" strike="noStrike" dirty="0">
                          <a:effectLst/>
                        </a:rPr>
                        <a:t>2016 to 2017</a:t>
                      </a:r>
                      <a:endParaRPr lang="en-GB" sz="1200" b="1"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US" sz="1200" u="none" strike="noStrike" dirty="0">
                          <a:effectLst/>
                        </a:rPr>
                        <a:t>17</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11</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0</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1</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2</a:t>
                      </a:r>
                      <a:endParaRPr lang="en-GB" sz="1200" b="0" i="0" u="none" strike="noStrike" dirty="0">
                        <a:solidFill>
                          <a:srgbClr val="000000"/>
                        </a:solidFill>
                        <a:effectLst/>
                        <a:latin typeface="Calibri" panose="020F0502020204030204" pitchFamily="34" charset="0"/>
                      </a:endParaRPr>
                    </a:p>
                  </a:txBody>
                  <a:tcPr marL="9015" marR="9015" marT="9015" marB="0" anchor="ctr"/>
                </a:tc>
                <a:tc>
                  <a:txBody>
                    <a:bodyPr/>
                    <a:lstStyle/>
                    <a:p>
                      <a:pPr algn="ctr" fontAlgn="ctr"/>
                      <a:r>
                        <a:rPr lang="en-GB" sz="1200" u="none" strike="noStrike" dirty="0">
                          <a:effectLst/>
                        </a:rPr>
                        <a:t>2</a:t>
                      </a:r>
                      <a:endParaRPr lang="en-GB" sz="1200" b="0" i="0" u="none" strike="noStrike" dirty="0">
                        <a:solidFill>
                          <a:srgbClr val="000000"/>
                        </a:solidFill>
                        <a:effectLst/>
                        <a:latin typeface="Calibri" panose="020F0502020204030204" pitchFamily="34" charset="0"/>
                      </a:endParaRPr>
                    </a:p>
                  </a:txBody>
                  <a:tcPr marL="9015" marR="9015" marT="9015" marB="0" anchor="ctr"/>
                </a:tc>
              </a:tr>
            </a:tbl>
          </a:graphicData>
        </a:graphic>
      </p:graphicFrame>
      <p:graphicFrame>
        <p:nvGraphicFramePr>
          <p:cNvPr id="7" name="Content Placeholder 6"/>
          <p:cNvGraphicFramePr>
            <a:graphicFrameLocks noGrp="1"/>
          </p:cNvGraphicFramePr>
          <p:nvPr>
            <p:ph sz="half" idx="1"/>
            <p:extLst>
              <p:ext uri="{D42A27DB-BD31-4B8C-83A1-F6EECF244321}">
                <p14:modId xmlns:p14="http://schemas.microsoft.com/office/powerpoint/2010/main" val="4134851668"/>
              </p:ext>
            </p:extLst>
          </p:nvPr>
        </p:nvGraphicFramePr>
        <p:xfrm>
          <a:off x="1021110" y="3289813"/>
          <a:ext cx="6984776" cy="2693670"/>
        </p:xfrm>
        <a:graphic>
          <a:graphicData uri="http://schemas.openxmlformats.org/drawingml/2006/table">
            <a:tbl>
              <a:tblPr/>
              <a:tblGrid>
                <a:gridCol w="1746194"/>
                <a:gridCol w="1746194"/>
                <a:gridCol w="1746194"/>
                <a:gridCol w="1746194"/>
              </a:tblGrid>
              <a:tr h="166500">
                <a:tc>
                  <a:txBody>
                    <a:bodyPr/>
                    <a:lstStyle/>
                    <a:p>
                      <a:pPr algn="l" rtl="0" fontAlgn="ctr"/>
                      <a:r>
                        <a:rPr lang="en-GB" sz="1200" b="0" i="0" u="none" strike="noStrike" dirty="0">
                          <a:solidFill>
                            <a:srgbClr val="FFFFFF"/>
                          </a:solidFill>
                          <a:effectLst/>
                          <a:latin typeface="Calibri" panose="020F0502020204030204" pitchFamily="34" charset="0"/>
                        </a:rPr>
                        <a:t>Country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72C4"/>
                    </a:solidFill>
                  </a:tcPr>
                </a:tc>
                <a:tc>
                  <a:txBody>
                    <a:bodyPr/>
                    <a:lstStyle/>
                    <a:p>
                      <a:pPr algn="ctr" rtl="0" fontAlgn="ctr"/>
                      <a:r>
                        <a:rPr lang="en-GB" sz="1200" b="0" i="0" u="none" strike="noStrike" dirty="0">
                          <a:solidFill>
                            <a:srgbClr val="FFFFFF"/>
                          </a:solidFill>
                          <a:effectLst/>
                          <a:latin typeface="Calibri" panose="020F0502020204030204" pitchFamily="34" charset="0"/>
                        </a:rPr>
                        <a:t>Award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72C4"/>
                    </a:solidFill>
                  </a:tcPr>
                </a:tc>
                <a:tc>
                  <a:txBody>
                    <a:bodyPr/>
                    <a:lstStyle/>
                    <a:p>
                      <a:pPr algn="ctr" rtl="0" fontAlgn="ctr"/>
                      <a:r>
                        <a:rPr lang="en-GB" sz="1200" b="0" i="0" u="none" strike="noStrike">
                          <a:solidFill>
                            <a:srgbClr val="FFFFFF"/>
                          </a:solidFill>
                          <a:effectLst/>
                          <a:latin typeface="Calibri" panose="020F0502020204030204" pitchFamily="34" charset="0"/>
                        </a:rPr>
                        <a:t>Decline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72C4"/>
                    </a:solidFill>
                  </a:tcPr>
                </a:tc>
                <a:tc>
                  <a:txBody>
                    <a:bodyPr/>
                    <a:lstStyle/>
                    <a:p>
                      <a:pPr algn="ctr" rtl="0" fontAlgn="ctr"/>
                      <a:r>
                        <a:rPr lang="en-GB" sz="1200" b="0" i="0" u="none" strike="noStrike">
                          <a:solidFill>
                            <a:srgbClr val="FFFFFF"/>
                          </a:solidFill>
                          <a:effectLst/>
                          <a:latin typeface="Calibri" panose="020F0502020204030204" pitchFamily="34" charset="0"/>
                        </a:rPr>
                        <a:t>Number of Applications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72C4"/>
                    </a:solidFill>
                  </a:tcPr>
                </a:tc>
              </a:tr>
              <a:tr h="166500">
                <a:tc>
                  <a:txBody>
                    <a:bodyPr/>
                    <a:lstStyle/>
                    <a:p>
                      <a:pPr algn="l" rtl="0" fontAlgn="ctr"/>
                      <a:r>
                        <a:rPr lang="en-GB" sz="1200" b="0" i="0" u="none" strike="noStrike" dirty="0">
                          <a:solidFill>
                            <a:srgbClr val="000000"/>
                          </a:solidFill>
                          <a:effectLst/>
                          <a:latin typeface="Calibri" panose="020F0502020204030204" pitchFamily="34" charset="0"/>
                        </a:rPr>
                        <a:t>Poland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166500">
                <a:tc>
                  <a:txBody>
                    <a:bodyPr/>
                    <a:lstStyle/>
                    <a:p>
                      <a:pPr algn="l" rtl="0" fontAlgn="ctr"/>
                      <a:r>
                        <a:rPr lang="en-GB" sz="1200" b="0" i="0" u="none" strike="noStrike" dirty="0">
                          <a:solidFill>
                            <a:srgbClr val="000000"/>
                          </a:solidFill>
                          <a:effectLst/>
                          <a:latin typeface="Calibri" panose="020F0502020204030204" pitchFamily="34" charset="0"/>
                        </a:rPr>
                        <a:t>Spain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66500">
                <a:tc>
                  <a:txBody>
                    <a:bodyPr/>
                    <a:lstStyle/>
                    <a:p>
                      <a:pPr algn="l" rtl="0" fontAlgn="ctr"/>
                      <a:r>
                        <a:rPr lang="en-GB" sz="1200" b="0" i="0" u="none" strike="noStrike" dirty="0">
                          <a:solidFill>
                            <a:srgbClr val="000000"/>
                          </a:solidFill>
                          <a:effectLst/>
                          <a:latin typeface="Calibri" panose="020F0502020204030204" pitchFamily="34" charset="0"/>
                        </a:rPr>
                        <a:t>Germany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Greece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Lithuania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Austria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Bulgaria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France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Italy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Netherlands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66500">
                <a:tc>
                  <a:txBody>
                    <a:bodyPr/>
                    <a:lstStyle/>
                    <a:p>
                      <a:pPr algn="l" rtl="0" fontAlgn="ctr"/>
                      <a:r>
                        <a:rPr lang="en-GB" sz="1200" b="0" i="0" u="none" strike="noStrike" dirty="0">
                          <a:solidFill>
                            <a:srgbClr val="000000"/>
                          </a:solidFill>
                          <a:effectLst/>
                          <a:latin typeface="Calibri" panose="020F0502020204030204" pitchFamily="34" charset="0"/>
                        </a:rPr>
                        <a:t>Romania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134583">
                <a:tc>
                  <a:txBody>
                    <a:bodyPr/>
                    <a:lstStyle/>
                    <a:p>
                      <a:pPr algn="l" rtl="0" fontAlgn="ctr"/>
                      <a:r>
                        <a:rPr lang="en-GB" sz="1200" b="0" i="0" u="none" strike="noStrike" dirty="0" smtClean="0">
                          <a:solidFill>
                            <a:srgbClr val="000000"/>
                          </a:solidFill>
                          <a:effectLst/>
                          <a:latin typeface="Calibri" panose="020F0502020204030204" pitchFamily="34" charset="0"/>
                        </a:rPr>
                        <a:t>EEA</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ctr" rtl="0" fontAlgn="ctr"/>
                      <a:r>
                        <a:rPr lang="en-GB" sz="12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66500">
                <a:tc>
                  <a:txBody>
                    <a:bodyPr/>
                    <a:lstStyle/>
                    <a:p>
                      <a:pPr algn="l" rtl="0" fontAlgn="ctr"/>
                      <a:r>
                        <a:rPr lang="en-GB" sz="1200" b="0" i="0" u="none" strike="noStrike">
                          <a:solidFill>
                            <a:srgbClr val="000000"/>
                          </a:solidFill>
                          <a:effectLst/>
                          <a:latin typeface="Calibri" panose="020F0502020204030204" pitchFamily="34" charset="0"/>
                        </a:rPr>
                        <a:t>Total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a:solidFill>
                            <a:srgbClr val="000000"/>
                          </a:solidFill>
                          <a:effectLst/>
                          <a:latin typeface="Calibri" panose="020F050202020403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ctr" rtl="0" fontAlgn="ctr"/>
                      <a:r>
                        <a:rPr lang="en-GB" sz="1200" b="0" i="0" u="none" strike="noStrike" dirty="0">
                          <a:solidFill>
                            <a:srgbClr val="000000"/>
                          </a:solidFill>
                          <a:effectLst/>
                          <a:latin typeface="Calibri" panose="020F0502020204030204" pitchFamily="34" charset="0"/>
                        </a:rPr>
                        <a:t>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bl>
          </a:graphicData>
        </a:graphic>
      </p:graphicFrame>
      <p:sp>
        <p:nvSpPr>
          <p:cNvPr id="4" name="TextBox 3"/>
          <p:cNvSpPr txBox="1"/>
          <p:nvPr/>
        </p:nvSpPr>
        <p:spPr>
          <a:xfrm>
            <a:off x="2965326" y="6243837"/>
            <a:ext cx="3096344" cy="369332"/>
          </a:xfrm>
          <a:prstGeom prst="rect">
            <a:avLst/>
          </a:prstGeom>
          <a:noFill/>
        </p:spPr>
        <p:txBody>
          <a:bodyPr wrap="square" rtlCol="0">
            <a:spAutoFit/>
          </a:bodyPr>
          <a:lstStyle/>
          <a:p>
            <a:r>
              <a:rPr lang="en-GB" dirty="0" smtClean="0"/>
              <a:t>Source: EWC</a:t>
            </a:r>
            <a:endParaRPr lang="en-GB" dirty="0"/>
          </a:p>
        </p:txBody>
      </p:sp>
    </p:spTree>
    <p:extLst>
      <p:ext uri="{BB962C8B-B14F-4D97-AF65-F5344CB8AC3E}">
        <p14:creationId xmlns:p14="http://schemas.microsoft.com/office/powerpoint/2010/main" val="15164173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915816" y="6237312"/>
            <a:ext cx="3672408" cy="369332"/>
          </a:xfrm>
          <a:prstGeom prst="rect">
            <a:avLst/>
          </a:prstGeom>
          <a:noFill/>
        </p:spPr>
        <p:txBody>
          <a:bodyPr wrap="square" rtlCol="0">
            <a:spAutoFit/>
          </a:bodyPr>
          <a:lstStyle/>
          <a:p>
            <a:r>
              <a:rPr lang="en-GB" dirty="0" smtClean="0"/>
              <a:t>Source: Stats Wales </a:t>
            </a:r>
            <a:endParaRPr lang="en-GB" dirty="0"/>
          </a:p>
        </p:txBody>
      </p:sp>
      <p:sp>
        <p:nvSpPr>
          <p:cNvPr id="2" name="TextBox 1"/>
          <p:cNvSpPr txBox="1"/>
          <p:nvPr/>
        </p:nvSpPr>
        <p:spPr>
          <a:xfrm>
            <a:off x="71500" y="332656"/>
            <a:ext cx="5688632" cy="584775"/>
          </a:xfrm>
          <a:prstGeom prst="rect">
            <a:avLst/>
          </a:prstGeom>
          <a:noFill/>
        </p:spPr>
        <p:txBody>
          <a:bodyPr wrap="square" rtlCol="0">
            <a:spAutoFit/>
          </a:bodyPr>
          <a:lstStyle/>
          <a:p>
            <a:r>
              <a:rPr lang="en-GB" sz="3200" dirty="0" smtClean="0"/>
              <a:t>Employment challenges</a:t>
            </a:r>
            <a:endParaRPr lang="en-GB" sz="3200" dirty="0"/>
          </a:p>
        </p:txBody>
      </p:sp>
      <p:pic>
        <p:nvPicPr>
          <p:cNvPr id="3" name="Picture 2"/>
          <p:cNvPicPr>
            <a:picLocks noChangeAspect="1"/>
          </p:cNvPicPr>
          <p:nvPr/>
        </p:nvPicPr>
        <p:blipFill>
          <a:blip r:embed="rId2"/>
          <a:stretch>
            <a:fillRect/>
          </a:stretch>
        </p:blipFill>
        <p:spPr>
          <a:xfrm>
            <a:off x="251520" y="960597"/>
            <a:ext cx="8718036" cy="2560542"/>
          </a:xfrm>
          <a:prstGeom prst="rect">
            <a:avLst/>
          </a:prstGeom>
        </p:spPr>
      </p:pic>
      <p:pic>
        <p:nvPicPr>
          <p:cNvPr id="4" name="Picture 3"/>
          <p:cNvPicPr>
            <a:picLocks noChangeAspect="1"/>
          </p:cNvPicPr>
          <p:nvPr/>
        </p:nvPicPr>
        <p:blipFill>
          <a:blip r:embed="rId3"/>
          <a:stretch>
            <a:fillRect/>
          </a:stretch>
        </p:blipFill>
        <p:spPr>
          <a:xfrm>
            <a:off x="251520" y="3645560"/>
            <a:ext cx="8718036" cy="2670279"/>
          </a:xfrm>
          <a:prstGeom prst="rect">
            <a:avLst/>
          </a:prstGeom>
        </p:spPr>
      </p:pic>
    </p:spTree>
    <p:extLst>
      <p:ext uri="{BB962C8B-B14F-4D97-AF65-F5344CB8AC3E}">
        <p14:creationId xmlns:p14="http://schemas.microsoft.com/office/powerpoint/2010/main" val="553989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360463912"/>
              </p:ext>
            </p:extLst>
          </p:nvPr>
        </p:nvGraphicFramePr>
        <p:xfrm>
          <a:off x="251520" y="692696"/>
          <a:ext cx="8784976" cy="5078730"/>
        </p:xfrm>
        <a:graphic>
          <a:graphicData uri="http://schemas.openxmlformats.org/drawingml/2006/table">
            <a:tbl>
              <a:tblPr firstRow="1" bandRow="1">
                <a:tableStyleId>{5C22544A-7EE6-4342-B048-85BDC9FD1C3A}</a:tableStyleId>
              </a:tblPr>
              <a:tblGrid>
                <a:gridCol w="2928325"/>
                <a:gridCol w="2928325"/>
                <a:gridCol w="1464163"/>
                <a:gridCol w="1464163"/>
              </a:tblGrid>
              <a:tr h="777273">
                <a:tc>
                  <a:txBody>
                    <a:bodyPr/>
                    <a:lstStyle/>
                    <a:p>
                      <a:pPr algn="ctr"/>
                      <a:endParaRPr lang="en-GB" sz="2400" dirty="0" smtClean="0"/>
                    </a:p>
                    <a:p>
                      <a:pPr algn="ctr"/>
                      <a:r>
                        <a:rPr lang="en-GB" sz="2400" dirty="0" smtClean="0"/>
                        <a:t>Fail to meet the QTS standards</a:t>
                      </a:r>
                      <a:endParaRPr lang="en-GB" sz="2400" dirty="0"/>
                    </a:p>
                  </a:txBody>
                  <a:tcPr/>
                </a:tc>
                <a:tc>
                  <a:txBody>
                    <a:bodyPr/>
                    <a:lstStyle/>
                    <a:p>
                      <a:pPr algn="ctr"/>
                      <a:endParaRPr lang="en-GB" sz="2400" dirty="0" smtClean="0"/>
                    </a:p>
                    <a:p>
                      <a:pPr algn="ctr"/>
                      <a:r>
                        <a:rPr lang="en-GB" sz="2400" dirty="0" smtClean="0"/>
                        <a:t>Fail to meet the Practising Teacher Standards</a:t>
                      </a:r>
                      <a:endParaRPr lang="en-GB" sz="2400" dirty="0"/>
                    </a:p>
                  </a:txBody>
                  <a:tcPr/>
                </a:tc>
                <a:tc gridSpan="2">
                  <a:txBody>
                    <a:bodyPr/>
                    <a:lstStyle/>
                    <a:p>
                      <a:pPr algn="ctr"/>
                      <a:endParaRPr lang="en-GB" sz="2400" dirty="0" smtClean="0"/>
                    </a:p>
                    <a:p>
                      <a:pPr algn="ctr"/>
                      <a:r>
                        <a:rPr lang="en-GB" sz="2400" dirty="0" smtClean="0"/>
                        <a:t>Fitness to practise</a:t>
                      </a:r>
                      <a:endParaRPr lang="en-GB" sz="2400" dirty="0"/>
                    </a:p>
                  </a:txBody>
                  <a:tcPr/>
                </a:tc>
                <a:tc hMerge="1">
                  <a:txBody>
                    <a:bodyPr/>
                    <a:lstStyle/>
                    <a:p>
                      <a:endParaRPr lang="en-GB"/>
                    </a:p>
                  </a:txBody>
                  <a:tcPr/>
                </a:tc>
              </a:tr>
              <a:tr h="1044460">
                <a:tc>
                  <a:txBody>
                    <a:bodyPr/>
                    <a:lstStyle/>
                    <a:p>
                      <a:pPr algn="ctr" fontAlgn="b"/>
                      <a:r>
                        <a:rPr lang="en-GB" sz="1800" b="0" i="0" u="none" strike="noStrike" dirty="0">
                          <a:solidFill>
                            <a:srgbClr val="000000"/>
                          </a:solidFill>
                          <a:effectLst/>
                          <a:latin typeface="Calibri" panose="020F0502020204030204" pitchFamily="34" charset="0"/>
                        </a:rPr>
                        <a:t> At the end of their course of ITT in Wales year on year </a:t>
                      </a:r>
                      <a:endParaRPr lang="en-GB" sz="1800" b="0" i="0" u="none" strike="noStrike" dirty="0" smtClean="0">
                        <a:solidFill>
                          <a:srgbClr val="000000"/>
                        </a:solidFill>
                        <a:effectLst/>
                        <a:latin typeface="Calibri" panose="020F0502020204030204" pitchFamily="34" charset="0"/>
                      </a:endParaRPr>
                    </a:p>
                    <a:p>
                      <a:pPr algn="ctr" fontAlgn="b"/>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800" b="0" i="0" u="none" strike="noStrike" dirty="0">
                          <a:solidFill>
                            <a:srgbClr val="000000"/>
                          </a:solidFill>
                          <a:effectLst/>
                          <a:latin typeface="Calibri" panose="020F0502020204030204" pitchFamily="34" charset="0"/>
                        </a:rPr>
                        <a:t> </a:t>
                      </a:r>
                      <a:endParaRPr lang="en-GB" sz="1800" b="0" i="0" u="none" strike="noStrike" dirty="0" smtClean="0">
                        <a:solidFill>
                          <a:srgbClr val="000000"/>
                        </a:solidFill>
                        <a:effectLst/>
                        <a:latin typeface="Calibri" panose="020F0502020204030204" pitchFamily="34" charset="0"/>
                      </a:endParaRPr>
                    </a:p>
                    <a:p>
                      <a:pPr algn="ctr" fontAlgn="b"/>
                      <a:r>
                        <a:rPr lang="en-GB" sz="1800" b="0" i="0" u="none" strike="noStrike" dirty="0" smtClean="0">
                          <a:solidFill>
                            <a:srgbClr val="000000"/>
                          </a:solidFill>
                          <a:effectLst/>
                          <a:latin typeface="Calibri" panose="020F0502020204030204" pitchFamily="34" charset="0"/>
                        </a:rPr>
                        <a:t>Statutory </a:t>
                      </a:r>
                      <a:r>
                        <a:rPr lang="en-GB" sz="1800" b="0" i="0" u="none" strike="noStrike" dirty="0">
                          <a:solidFill>
                            <a:srgbClr val="000000"/>
                          </a:solidFill>
                          <a:effectLst/>
                          <a:latin typeface="Calibri" panose="020F0502020204030204" pitchFamily="34" charset="0"/>
                        </a:rPr>
                        <a:t>induction has been a requirement in </a:t>
                      </a:r>
                      <a:r>
                        <a:rPr lang="en-GB" sz="1800" b="0" i="0" u="none" strike="noStrike">
                          <a:solidFill>
                            <a:srgbClr val="000000"/>
                          </a:solidFill>
                          <a:effectLst/>
                          <a:latin typeface="Calibri" panose="020F0502020204030204" pitchFamily="34" charset="0"/>
                        </a:rPr>
                        <a:t>Wales </a:t>
                      </a:r>
                      <a:r>
                        <a:rPr lang="en-GB" sz="1800" b="0" i="0" u="none" strike="noStrike" smtClean="0">
                          <a:solidFill>
                            <a:srgbClr val="000000"/>
                          </a:solidFill>
                          <a:effectLst/>
                          <a:latin typeface="Calibri" panose="020F0502020204030204" pitchFamily="34" charset="0"/>
                        </a:rPr>
                        <a:t>since </a:t>
                      </a:r>
                      <a:r>
                        <a:rPr lang="en-GB" sz="1800" b="0" i="0" u="none" strike="noStrike" dirty="0" smtClean="0">
                          <a:solidFill>
                            <a:srgbClr val="000000"/>
                          </a:solidFill>
                          <a:effectLst/>
                          <a:latin typeface="Calibri" panose="020F0502020204030204" pitchFamily="34" charset="0"/>
                        </a:rPr>
                        <a:t>2003</a:t>
                      </a:r>
                    </a:p>
                    <a:p>
                      <a:pPr algn="ctr" fontAlgn="b"/>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800" b="0" i="0" u="none" strike="noStrike" dirty="0">
                          <a:solidFill>
                            <a:srgbClr val="000000"/>
                          </a:solidFill>
                          <a:effectLst/>
                          <a:latin typeface="Calibri" panose="020F0502020204030204" pitchFamily="34" charset="0"/>
                        </a:rPr>
                        <a:t>Serious professional </a:t>
                      </a:r>
                      <a:r>
                        <a:rPr lang="en-GB" sz="1800" b="0" i="0" u="none" strike="noStrike" dirty="0" smtClean="0">
                          <a:solidFill>
                            <a:srgbClr val="000000"/>
                          </a:solidFill>
                          <a:effectLst/>
                          <a:latin typeface="Calibri" panose="020F0502020204030204" pitchFamily="34" charset="0"/>
                        </a:rPr>
                        <a:t>incompetence</a:t>
                      </a:r>
                    </a:p>
                    <a:p>
                      <a:pPr algn="ctr" fontAlgn="b"/>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800" b="0" i="0" u="none" strike="noStrike" dirty="0">
                          <a:solidFill>
                            <a:srgbClr val="000000"/>
                          </a:solidFill>
                          <a:effectLst/>
                          <a:latin typeface="Calibri" panose="020F0502020204030204" pitchFamily="34" charset="0"/>
                        </a:rPr>
                        <a:t>Combination of conduct and </a:t>
                      </a:r>
                      <a:r>
                        <a:rPr lang="en-GB" sz="1800" b="0" i="0" u="none" strike="noStrike" dirty="0" smtClean="0">
                          <a:solidFill>
                            <a:srgbClr val="000000"/>
                          </a:solidFill>
                          <a:effectLst/>
                          <a:latin typeface="Calibri" panose="020F0502020204030204" pitchFamily="34" charset="0"/>
                        </a:rPr>
                        <a:t>competence</a:t>
                      </a:r>
                    </a:p>
                    <a:p>
                      <a:pPr algn="ctr" fontAlgn="b"/>
                      <a:endParaRPr lang="en-GB" sz="1800" b="0" i="0" u="none" strike="noStrike" dirty="0">
                        <a:solidFill>
                          <a:srgbClr val="000000"/>
                        </a:solidFill>
                        <a:effectLst/>
                        <a:latin typeface="Calibri" panose="020F0502020204030204" pitchFamily="34" charset="0"/>
                      </a:endParaRPr>
                    </a:p>
                  </a:txBody>
                  <a:tcPr marL="9525" marR="9525" marT="9525" marB="0" anchor="b"/>
                </a:tc>
              </a:tr>
              <a:tr h="1562642">
                <a:tc>
                  <a:txBody>
                    <a:bodyPr/>
                    <a:lstStyle/>
                    <a:p>
                      <a:pPr algn="ctr" fontAlgn="b"/>
                      <a:r>
                        <a:rPr lang="en-GB" sz="2800" b="0" i="0" u="none" strike="noStrike" dirty="0">
                          <a:solidFill>
                            <a:srgbClr val="FF0000"/>
                          </a:solidFill>
                          <a:effectLst/>
                          <a:latin typeface="Calibri" panose="020F0502020204030204" pitchFamily="34" charset="0"/>
                        </a:rPr>
                        <a:t>Around </a:t>
                      </a:r>
                      <a:r>
                        <a:rPr lang="en-GB" sz="2800" b="0" i="0" u="none" strike="noStrike" dirty="0" smtClean="0">
                          <a:solidFill>
                            <a:srgbClr val="FF0000"/>
                          </a:solidFill>
                          <a:effectLst/>
                          <a:latin typeface="Calibri" panose="020F0502020204030204" pitchFamily="34" charset="0"/>
                        </a:rPr>
                        <a:t>1%</a:t>
                      </a:r>
                    </a:p>
                    <a:p>
                      <a:pPr algn="ctr" fontAlgn="b"/>
                      <a:endParaRPr lang="en-GB" sz="2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endParaRPr lang="en-GB" sz="2800" b="0" i="0" u="none" strike="noStrike" dirty="0" smtClean="0">
                        <a:solidFill>
                          <a:srgbClr val="FF0000"/>
                        </a:solidFill>
                        <a:effectLst/>
                        <a:latin typeface="Calibri" panose="020F0502020204030204" pitchFamily="34" charset="0"/>
                      </a:endParaRPr>
                    </a:p>
                    <a:p>
                      <a:pPr algn="ctr" fontAlgn="b"/>
                      <a:r>
                        <a:rPr lang="en-GB" sz="2800" b="0" i="0" u="none" strike="noStrike" dirty="0" smtClean="0">
                          <a:solidFill>
                            <a:srgbClr val="FF0000"/>
                          </a:solidFill>
                          <a:effectLst/>
                          <a:latin typeface="Calibri" panose="020F0502020204030204" pitchFamily="34" charset="0"/>
                        </a:rPr>
                        <a:t>0.07</a:t>
                      </a:r>
                      <a:r>
                        <a:rPr lang="en-GB" sz="2800" b="0" i="0" u="none" strike="noStrike" dirty="0">
                          <a:solidFill>
                            <a:srgbClr val="FF0000"/>
                          </a:solidFill>
                          <a:effectLst/>
                          <a:latin typeface="Calibri" panose="020F0502020204030204" pitchFamily="34" charset="0"/>
                        </a:rPr>
                        <a:t>% </a:t>
                      </a:r>
                      <a:endParaRPr lang="en-GB" sz="2800" b="0" i="0" u="none" strike="noStrike" dirty="0" smtClean="0">
                        <a:solidFill>
                          <a:srgbClr val="FF0000"/>
                        </a:solidFill>
                        <a:effectLst/>
                        <a:latin typeface="Calibri" panose="020F0502020204030204" pitchFamily="34" charset="0"/>
                      </a:endParaRPr>
                    </a:p>
                    <a:p>
                      <a:pPr algn="ctr" fontAlgn="b"/>
                      <a:r>
                        <a:rPr lang="en-GB" sz="2800" b="0" i="0" u="none" strike="noStrike" dirty="0" smtClean="0">
                          <a:solidFill>
                            <a:srgbClr val="FF0000"/>
                          </a:solidFill>
                          <a:effectLst/>
                          <a:latin typeface="Calibri" panose="020F0502020204030204" pitchFamily="34" charset="0"/>
                        </a:rPr>
                        <a:t>(10 fails out of 15,355)</a:t>
                      </a:r>
                    </a:p>
                    <a:p>
                      <a:pPr algn="ctr" fontAlgn="b"/>
                      <a:endParaRPr lang="en-GB" sz="2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GB" sz="2800" b="0" i="0" u="none" strike="noStrike" dirty="0" smtClean="0">
                          <a:solidFill>
                            <a:srgbClr val="FF0000"/>
                          </a:solidFill>
                          <a:effectLst/>
                          <a:latin typeface="Calibri" panose="020F0502020204030204" pitchFamily="34" charset="0"/>
                        </a:rPr>
                        <a:t>27</a:t>
                      </a:r>
                    </a:p>
                    <a:p>
                      <a:pPr algn="ctr" fontAlgn="b"/>
                      <a:endParaRPr lang="en-GB" sz="2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GB" sz="2800" b="0" i="0" u="none" strike="noStrike" dirty="0" smtClean="0">
                          <a:solidFill>
                            <a:srgbClr val="FF0000"/>
                          </a:solidFill>
                          <a:effectLst/>
                          <a:latin typeface="Calibri" panose="020F0502020204030204" pitchFamily="34" charset="0"/>
                        </a:rPr>
                        <a:t>5</a:t>
                      </a:r>
                    </a:p>
                    <a:p>
                      <a:pPr algn="ctr" fontAlgn="b"/>
                      <a:endParaRPr lang="en-GB" sz="2800" b="0" i="0" u="none" strike="noStrike" dirty="0">
                        <a:solidFill>
                          <a:srgbClr val="FF0000"/>
                        </a:solidFill>
                        <a:effectLst/>
                        <a:latin typeface="Calibri" panose="020F0502020204030204" pitchFamily="34" charset="0"/>
                      </a:endParaRPr>
                    </a:p>
                  </a:txBody>
                  <a:tcPr marL="9525" marR="9525" marT="9525" marB="0" anchor="b"/>
                </a:tc>
              </a:tr>
            </a:tbl>
          </a:graphicData>
        </a:graphic>
      </p:graphicFrame>
      <p:sp>
        <p:nvSpPr>
          <p:cNvPr id="2" name="TextBox 1"/>
          <p:cNvSpPr txBox="1"/>
          <p:nvPr/>
        </p:nvSpPr>
        <p:spPr>
          <a:xfrm>
            <a:off x="7221" y="5949280"/>
            <a:ext cx="2808312" cy="369332"/>
          </a:xfrm>
          <a:prstGeom prst="rect">
            <a:avLst/>
          </a:prstGeom>
          <a:noFill/>
        </p:spPr>
        <p:txBody>
          <a:bodyPr wrap="square" rtlCol="0">
            <a:spAutoFit/>
          </a:bodyPr>
          <a:lstStyle/>
          <a:p>
            <a:r>
              <a:rPr lang="en-GB" dirty="0" smtClean="0"/>
              <a:t>Source: EWC</a:t>
            </a:r>
            <a:endParaRPr lang="en-GB" dirty="0"/>
          </a:p>
        </p:txBody>
      </p:sp>
    </p:spTree>
    <p:extLst>
      <p:ext uri="{BB962C8B-B14F-4D97-AF65-F5344CB8AC3E}">
        <p14:creationId xmlns:p14="http://schemas.microsoft.com/office/powerpoint/2010/main" val="28006567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930" y="188640"/>
            <a:ext cx="6089849" cy="1143000"/>
          </a:xfrm>
        </p:spPr>
        <p:txBody>
          <a:bodyPr/>
          <a:lstStyle/>
          <a:p>
            <a:pPr algn="l"/>
            <a:r>
              <a:rPr lang="en-GB" dirty="0" err="1" smtClean="0"/>
              <a:t>Headteachers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34218898"/>
              </p:ext>
            </p:extLst>
          </p:nvPr>
        </p:nvGraphicFramePr>
        <p:xfrm>
          <a:off x="6613831" y="4304885"/>
          <a:ext cx="2565824" cy="2553115"/>
        </p:xfrm>
        <a:graphic>
          <a:graphicData uri="http://schemas.openxmlformats.org/drawingml/2006/table">
            <a:tbl>
              <a:tblPr/>
              <a:tblGrid>
                <a:gridCol w="1455504"/>
                <a:gridCol w="1110320"/>
              </a:tblGrid>
              <a:tr h="765148">
                <a:tc>
                  <a:txBody>
                    <a:bodyPr/>
                    <a:lstStyle/>
                    <a:p>
                      <a:pPr algn="ctr" fontAlgn="ctr"/>
                      <a:r>
                        <a:rPr lang="en-GB" sz="1200" b="0" i="0" u="none" strike="noStrike" dirty="0">
                          <a:solidFill>
                            <a:srgbClr val="FFFFFF"/>
                          </a:solidFill>
                          <a:effectLst/>
                          <a:latin typeface="Calibri" panose="020F0502020204030204" pitchFamily="34" charset="0"/>
                        </a:rPr>
                        <a:t>Registered teachers as at March 2017 awarded NPQH not in a </a:t>
                      </a:r>
                      <a:r>
                        <a:rPr lang="en-GB" sz="1200" b="0" i="0" u="none" strike="noStrike" dirty="0" err="1">
                          <a:solidFill>
                            <a:srgbClr val="FFFFFF"/>
                          </a:solidFill>
                          <a:effectLst/>
                          <a:latin typeface="Calibri" panose="020F0502020204030204" pitchFamily="34" charset="0"/>
                        </a:rPr>
                        <a:t>headteacher</a:t>
                      </a:r>
                      <a:r>
                        <a:rPr lang="en-GB" sz="1200" b="0" i="0" u="none" strike="noStrike" dirty="0">
                          <a:solidFill>
                            <a:srgbClr val="FFFFFF"/>
                          </a:solidFill>
                          <a:effectLst/>
                          <a:latin typeface="Calibri" panose="020F0502020204030204" pitchFamily="34" charset="0"/>
                        </a:rPr>
                        <a:t> role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1200" b="0" i="0" u="none" strike="noStrike" dirty="0">
                          <a:solidFill>
                            <a:srgbClr val="FFFFFF"/>
                          </a:solidFill>
                          <a:effectLst/>
                          <a:latin typeface="Calibri" panose="020F0502020204030204" pitchFamily="34" charset="0"/>
                        </a:rPr>
                        <a:t>Number of teachers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8663">
                <a:tc>
                  <a:txBody>
                    <a:bodyPr/>
                    <a:lstStyle/>
                    <a:p>
                      <a:pPr algn="l" rtl="0" fontAlgn="t"/>
                      <a:r>
                        <a:rPr lang="en-GB" sz="1200" b="0" i="0" u="none" strike="noStrike" dirty="0">
                          <a:solidFill>
                            <a:srgbClr val="000000"/>
                          </a:solidFill>
                          <a:effectLst/>
                          <a:latin typeface="Calibri" panose="020F0502020204030204" pitchFamily="34" charset="0"/>
                        </a:rPr>
                        <a:t>Assistant </a:t>
                      </a:r>
                      <a:r>
                        <a:rPr lang="en-GB" sz="1200" b="0" i="0" u="none" strike="noStrike" dirty="0" err="1" smtClean="0">
                          <a:solidFill>
                            <a:srgbClr val="000000"/>
                          </a:solidFill>
                          <a:effectLst/>
                          <a:latin typeface="Calibri" panose="020F0502020204030204" pitchFamily="34" charset="0"/>
                        </a:rPr>
                        <a:t>headteacher</a:t>
                      </a:r>
                      <a:endParaRPr lang="en-GB" sz="1200" b="0" i="0" u="none" strike="noStrike" dirty="0">
                        <a:solidFill>
                          <a:srgbClr val="000000"/>
                        </a:solidFill>
                        <a:effectLst/>
                        <a:latin typeface="Calibri" panose="020F050202020403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a:solidFill>
                            <a:srgbClr val="000000"/>
                          </a:solidFill>
                          <a:effectLst/>
                          <a:latin typeface="Calibri" panose="020F0502020204030204" pitchFamily="34" charset="0"/>
                        </a:rPr>
                        <a:t>85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198663">
                <a:tc>
                  <a:txBody>
                    <a:bodyPr/>
                    <a:lstStyle/>
                    <a:p>
                      <a:pPr algn="l" rtl="0" fontAlgn="t"/>
                      <a:r>
                        <a:rPr lang="en-GB" sz="1200" b="0" i="0" u="none" strike="noStrike" dirty="0">
                          <a:solidFill>
                            <a:srgbClr val="000000"/>
                          </a:solidFill>
                          <a:effectLst/>
                          <a:latin typeface="Calibri" panose="020F0502020204030204" pitchFamily="34" charset="0"/>
                        </a:rPr>
                        <a:t>Deputy head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a:solidFill>
                            <a:srgbClr val="000000"/>
                          </a:solidFill>
                          <a:effectLst/>
                          <a:latin typeface="Calibri" panose="020F0502020204030204" pitchFamily="34" charset="0"/>
                        </a:rPr>
                        <a:t>271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198663">
                <a:tc>
                  <a:txBody>
                    <a:bodyPr/>
                    <a:lstStyle/>
                    <a:p>
                      <a:pPr algn="l" rtl="0" fontAlgn="t"/>
                      <a:r>
                        <a:rPr lang="en-GB" sz="1200" b="0" i="0" u="none" strike="noStrike">
                          <a:solidFill>
                            <a:srgbClr val="000000"/>
                          </a:solidFill>
                          <a:effectLst/>
                          <a:latin typeface="Calibri" panose="020F0502020204030204" pitchFamily="34" charset="0"/>
                        </a:rPr>
                        <a:t>Head of department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a:solidFill>
                            <a:srgbClr val="000000"/>
                          </a:solidFill>
                          <a:effectLst/>
                          <a:latin typeface="Calibri" panose="020F0502020204030204" pitchFamily="34" charset="0"/>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198663">
                <a:tc>
                  <a:txBody>
                    <a:bodyPr/>
                    <a:lstStyle/>
                    <a:p>
                      <a:pPr algn="l" rtl="0" fontAlgn="t"/>
                      <a:r>
                        <a:rPr lang="en-GB" sz="1200" b="0" i="0" u="none" strike="noStrike">
                          <a:solidFill>
                            <a:srgbClr val="000000"/>
                          </a:solidFill>
                          <a:effectLst/>
                          <a:latin typeface="Calibri" panose="020F0502020204030204" pitchFamily="34" charset="0"/>
                        </a:rPr>
                        <a:t>Head of year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a:solidFill>
                            <a:srgbClr val="000000"/>
                          </a:solidFill>
                          <a:effectLst/>
                          <a:latin typeface="Calibri" panose="020F050202020403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198663">
                <a:tc>
                  <a:txBody>
                    <a:bodyPr/>
                    <a:lstStyle/>
                    <a:p>
                      <a:pPr algn="l" rtl="0" fontAlgn="t"/>
                      <a:r>
                        <a:rPr lang="en-GB" sz="1200" b="0" i="0" u="none" strike="noStrike">
                          <a:solidFill>
                            <a:srgbClr val="000000"/>
                          </a:solidFill>
                          <a:effectLst/>
                          <a:latin typeface="Calibri" panose="020F0502020204030204" pitchFamily="34" charset="0"/>
                        </a:rPr>
                        <a:t>Senior teacher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a:solidFill>
                            <a:srgbClr val="000000"/>
                          </a:solidFill>
                          <a:effectLst/>
                          <a:latin typeface="Calibri" panose="020F0502020204030204" pitchFamily="34" charset="0"/>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198663">
                <a:tc>
                  <a:txBody>
                    <a:bodyPr/>
                    <a:lstStyle/>
                    <a:p>
                      <a:pPr algn="l" rtl="0" fontAlgn="t"/>
                      <a:r>
                        <a:rPr lang="en-GB" sz="1200" b="0" i="0" u="none" strike="noStrike">
                          <a:solidFill>
                            <a:srgbClr val="000000"/>
                          </a:solidFill>
                          <a:effectLst/>
                          <a:latin typeface="Calibri" panose="020F0502020204030204" pitchFamily="34" charset="0"/>
                        </a:rPr>
                        <a:t>Teacher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a:solidFill>
                            <a:srgbClr val="000000"/>
                          </a:solidFill>
                          <a:effectLst/>
                          <a:latin typeface="Calibri" panose="020F0502020204030204" pitchFamily="34" charset="0"/>
                        </a:rPr>
                        <a:t>148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198663">
                <a:tc>
                  <a:txBody>
                    <a:bodyPr/>
                    <a:lstStyle/>
                    <a:p>
                      <a:pPr algn="l" rtl="0" fontAlgn="t"/>
                      <a:r>
                        <a:rPr lang="en-GB" sz="1200" b="0" i="0" u="none" strike="noStrike">
                          <a:solidFill>
                            <a:srgbClr val="000000"/>
                          </a:solidFill>
                          <a:effectLst/>
                          <a:latin typeface="Calibri" panose="020F0502020204030204" pitchFamily="34" charset="0"/>
                        </a:rPr>
                        <a:t>Others in-service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a:solidFill>
                            <a:srgbClr val="000000"/>
                          </a:solidFill>
                          <a:effectLst/>
                          <a:latin typeface="Calibri" panose="020F0502020204030204" pitchFamily="34" charset="0"/>
                        </a:rPr>
                        <a:t>70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198663">
                <a:tc>
                  <a:txBody>
                    <a:bodyPr/>
                    <a:lstStyle/>
                    <a:p>
                      <a:pPr algn="l" rtl="0" fontAlgn="t"/>
                      <a:r>
                        <a:rPr lang="en-GB" sz="1200" b="0" i="0" u="none" strike="noStrike">
                          <a:solidFill>
                            <a:srgbClr val="000000"/>
                          </a:solidFill>
                          <a:effectLst/>
                          <a:latin typeface="Calibri" panose="020F0502020204030204" pitchFamily="34" charset="0"/>
                        </a:rPr>
                        <a:t>Others out of service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a:solidFill>
                            <a:srgbClr val="000000"/>
                          </a:solidFill>
                          <a:effectLst/>
                          <a:latin typeface="Calibri" panose="020F0502020204030204" pitchFamily="34" charset="0"/>
                        </a:rPr>
                        <a:t>152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198663">
                <a:tc>
                  <a:txBody>
                    <a:bodyPr/>
                    <a:lstStyle/>
                    <a:p>
                      <a:pPr algn="l" rtl="0" fontAlgn="t"/>
                      <a:r>
                        <a:rPr lang="en-GB" sz="1200" b="0" i="0" u="none" strike="noStrike">
                          <a:solidFill>
                            <a:srgbClr val="FFFFFF"/>
                          </a:solidFill>
                          <a:effectLst/>
                          <a:latin typeface="Calibri" panose="020F0502020204030204" pitchFamily="34" charset="0"/>
                        </a:rPr>
                        <a:t> Total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t"/>
                      <a:r>
                        <a:rPr lang="en-GB" sz="1200" b="0" i="0" u="none" strike="noStrike" dirty="0">
                          <a:solidFill>
                            <a:srgbClr val="FFFFFF"/>
                          </a:solidFill>
                          <a:effectLst/>
                          <a:latin typeface="Calibri" panose="020F0502020204030204" pitchFamily="34" charset="0"/>
                        </a:rPr>
                        <a:t>742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bl>
          </a:graphicData>
        </a:graphic>
      </p:graphicFrame>
      <p:sp>
        <p:nvSpPr>
          <p:cNvPr id="3" name="TextBox 2"/>
          <p:cNvSpPr txBox="1"/>
          <p:nvPr/>
        </p:nvSpPr>
        <p:spPr>
          <a:xfrm>
            <a:off x="2987824" y="6237312"/>
            <a:ext cx="2304256" cy="369332"/>
          </a:xfrm>
          <a:prstGeom prst="rect">
            <a:avLst/>
          </a:prstGeom>
          <a:noFill/>
        </p:spPr>
        <p:txBody>
          <a:bodyPr wrap="square" rtlCol="0">
            <a:spAutoFit/>
          </a:bodyPr>
          <a:lstStyle/>
          <a:p>
            <a:r>
              <a:rPr lang="en-GB" dirty="0" smtClean="0"/>
              <a:t>Source: EWC</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3431800"/>
              </p:ext>
            </p:extLst>
          </p:nvPr>
        </p:nvGraphicFramePr>
        <p:xfrm>
          <a:off x="6588224" y="20508"/>
          <a:ext cx="2555776" cy="4200587"/>
        </p:xfrm>
        <a:graphic>
          <a:graphicData uri="http://schemas.openxmlformats.org/drawingml/2006/table">
            <a:tbl>
              <a:tblPr/>
              <a:tblGrid>
                <a:gridCol w="1448295"/>
                <a:gridCol w="1107481"/>
              </a:tblGrid>
              <a:tr h="583524">
                <a:tc>
                  <a:txBody>
                    <a:bodyPr/>
                    <a:lstStyle/>
                    <a:p>
                      <a:pPr algn="ctr" rtl="0" fontAlgn="ctr"/>
                      <a:r>
                        <a:rPr lang="en-GB" sz="1200" b="0" i="0" u="none" strike="noStrike" dirty="0">
                          <a:solidFill>
                            <a:srgbClr val="FFFFFF"/>
                          </a:solidFill>
                          <a:effectLst/>
                          <a:latin typeface="Calibri" panose="020F0502020204030204" pitchFamily="34" charset="0"/>
                        </a:rPr>
                        <a:t>Year of NPQH award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200" b="0" i="0" u="none" strike="noStrike" dirty="0">
                          <a:solidFill>
                            <a:schemeClr val="bg1"/>
                          </a:solidFill>
                          <a:effectLst/>
                          <a:latin typeface="Calibri" panose="020F0502020204030204" pitchFamily="34" charset="0"/>
                        </a:rPr>
                        <a:t>Number registered March 2017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1999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2000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28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2001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49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2003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161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125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2005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151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2006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122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2007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129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2008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128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2009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156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2010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139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209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2012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69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2013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73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201146">
                <a:tc>
                  <a:txBody>
                    <a:bodyPr/>
                    <a:lstStyle/>
                    <a:p>
                      <a:pPr algn="l" rtl="0" fontAlgn="t"/>
                      <a:r>
                        <a:rPr lang="en-GB" sz="1200" b="0" i="0" u="none" strike="noStrike">
                          <a:solidFill>
                            <a:srgbClr val="000000"/>
                          </a:solidFill>
                          <a:effectLst/>
                          <a:latin typeface="Calibri" panose="020F0502020204030204" pitchFamily="34" charset="0"/>
                        </a:rPr>
                        <a:t>2014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t"/>
                      <a:r>
                        <a:rPr lang="en-GB" sz="1200" b="0" i="0" u="none" strike="noStrike" dirty="0">
                          <a:solidFill>
                            <a:schemeClr val="tx1"/>
                          </a:solidFill>
                          <a:effectLst/>
                          <a:latin typeface="Calibri" panose="020F0502020204030204" pitchFamily="34" charset="0"/>
                        </a:rPr>
                        <a:t>68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r h="201146">
                <a:tc>
                  <a:txBody>
                    <a:bodyPr/>
                    <a:lstStyle/>
                    <a:p>
                      <a:pPr algn="l" rtl="0" fontAlgn="t"/>
                      <a:r>
                        <a:rPr lang="en-GB" sz="1200" b="0" i="0" u="none" strike="noStrike" dirty="0">
                          <a:solidFill>
                            <a:srgbClr val="000000"/>
                          </a:solidFill>
                          <a:effectLst/>
                          <a:latin typeface="Calibri" panose="020F0502020204030204" pitchFamily="34" charset="0"/>
                        </a:rPr>
                        <a:t>2015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t"/>
                      <a:r>
                        <a:rPr lang="en-GB" sz="1200" b="0" i="0" u="none" strike="noStrike" dirty="0">
                          <a:solidFill>
                            <a:schemeClr val="tx1"/>
                          </a:solidFill>
                          <a:effectLst/>
                          <a:latin typeface="Calibri" panose="020F0502020204030204" pitchFamily="34" charset="0"/>
                        </a:rPr>
                        <a:t>108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r>
              <a:tr h="197581">
                <a:tc>
                  <a:txBody>
                    <a:bodyPr/>
                    <a:lstStyle/>
                    <a:p>
                      <a:pPr algn="l" rtl="0" fontAlgn="t"/>
                      <a:r>
                        <a:rPr lang="en-GB" sz="1200" b="0" i="0" u="none" strike="noStrike" dirty="0">
                          <a:solidFill>
                            <a:srgbClr val="FFFFFF"/>
                          </a:solidFill>
                          <a:effectLst/>
                          <a:latin typeface="Calibri" panose="020F0502020204030204" pitchFamily="34" charset="0"/>
                        </a:rPr>
                        <a:t> </a:t>
                      </a:r>
                      <a:r>
                        <a:rPr lang="en-GB" sz="1200" b="0" i="0" u="none" strike="noStrike" dirty="0" smtClean="0">
                          <a:solidFill>
                            <a:srgbClr val="FFFFFF"/>
                          </a:solidFill>
                          <a:effectLst/>
                          <a:latin typeface="Calibri" panose="020F0502020204030204" pitchFamily="34" charset="0"/>
                        </a:rPr>
                        <a:t>Total</a:t>
                      </a:r>
                      <a:endParaRPr lang="en-GB" sz="1200" b="0" i="0" u="none" strike="noStrike" dirty="0">
                        <a:solidFill>
                          <a:srgbClr val="FFFFFF"/>
                        </a:solidFill>
                        <a:effectLst/>
                        <a:latin typeface="Calibri" panose="020F050202020403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t"/>
                      <a:r>
                        <a:rPr lang="en-GB" sz="1200" b="0" i="0" u="none" strike="noStrike" dirty="0" smtClean="0">
                          <a:solidFill>
                            <a:schemeClr val="bg1"/>
                          </a:solidFill>
                          <a:effectLst/>
                          <a:latin typeface="Calibri" panose="020F0502020204030204" pitchFamily="34" charset="0"/>
                        </a:rPr>
                        <a:t>1,775</a:t>
                      </a:r>
                      <a:endParaRPr lang="en-GB" sz="1200" b="0" i="0" u="none" strike="noStrike" dirty="0">
                        <a:solidFill>
                          <a:schemeClr val="bg1"/>
                        </a:solidFill>
                        <a:effectLst/>
                        <a:latin typeface="Calibri" panose="020F050202020403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bl>
          </a:graphicData>
        </a:graphic>
      </p:graphicFrame>
      <p:sp>
        <p:nvSpPr>
          <p:cNvPr id="4" name="TextBox 3"/>
          <p:cNvSpPr txBox="1"/>
          <p:nvPr/>
        </p:nvSpPr>
        <p:spPr>
          <a:xfrm>
            <a:off x="152120" y="1240821"/>
            <a:ext cx="3960440" cy="369332"/>
          </a:xfrm>
          <a:prstGeom prst="rect">
            <a:avLst/>
          </a:prstGeom>
          <a:noFill/>
        </p:spPr>
        <p:txBody>
          <a:bodyPr wrap="square" rtlCol="0">
            <a:spAutoFit/>
          </a:bodyPr>
          <a:lstStyle/>
          <a:p>
            <a:r>
              <a:rPr lang="en-GB" dirty="0" smtClean="0"/>
              <a:t>Age profile of </a:t>
            </a:r>
            <a:r>
              <a:rPr lang="en-GB" dirty="0" err="1" smtClean="0"/>
              <a:t>headteachers</a:t>
            </a:r>
            <a:endParaRPr lang="en-GB" dirty="0"/>
          </a:p>
        </p:txBody>
      </p:sp>
      <p:pic>
        <p:nvPicPr>
          <p:cNvPr id="7" name="Picture 6"/>
          <p:cNvPicPr>
            <a:picLocks noChangeAspect="1"/>
          </p:cNvPicPr>
          <p:nvPr/>
        </p:nvPicPr>
        <p:blipFill>
          <a:blip r:embed="rId2"/>
          <a:stretch>
            <a:fillRect/>
          </a:stretch>
        </p:blipFill>
        <p:spPr>
          <a:xfrm>
            <a:off x="19511" y="1548384"/>
            <a:ext cx="6784737" cy="2334970"/>
          </a:xfrm>
          <a:prstGeom prst="rect">
            <a:avLst/>
          </a:prstGeom>
        </p:spPr>
      </p:pic>
      <p:pic>
        <p:nvPicPr>
          <p:cNvPr id="8" name="Picture 7"/>
          <p:cNvPicPr>
            <a:picLocks noChangeAspect="1"/>
          </p:cNvPicPr>
          <p:nvPr/>
        </p:nvPicPr>
        <p:blipFill>
          <a:blip r:embed="rId3"/>
          <a:stretch>
            <a:fillRect/>
          </a:stretch>
        </p:blipFill>
        <p:spPr>
          <a:xfrm>
            <a:off x="28654" y="3846509"/>
            <a:ext cx="6775593" cy="2456901"/>
          </a:xfrm>
          <a:prstGeom prst="rect">
            <a:avLst/>
          </a:prstGeom>
        </p:spPr>
      </p:pic>
    </p:spTree>
    <p:extLst>
      <p:ext uri="{BB962C8B-B14F-4D97-AF65-F5344CB8AC3E}">
        <p14:creationId xmlns:p14="http://schemas.microsoft.com/office/powerpoint/2010/main" val="38878833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87824" y="6237312"/>
            <a:ext cx="3960440" cy="369332"/>
          </a:xfrm>
          <a:prstGeom prst="rect">
            <a:avLst/>
          </a:prstGeom>
          <a:noFill/>
        </p:spPr>
        <p:txBody>
          <a:bodyPr wrap="square" rtlCol="0">
            <a:spAutoFit/>
          </a:bodyPr>
          <a:lstStyle/>
          <a:p>
            <a:r>
              <a:rPr lang="en-GB" dirty="0" smtClean="0"/>
              <a:t>Source: Stats Wales</a:t>
            </a:r>
            <a:endParaRPr lang="en-GB" dirty="0"/>
          </a:p>
        </p:txBody>
      </p:sp>
      <p:pic>
        <p:nvPicPr>
          <p:cNvPr id="2" name="Picture 1"/>
          <p:cNvPicPr>
            <a:picLocks noChangeAspect="1"/>
          </p:cNvPicPr>
          <p:nvPr/>
        </p:nvPicPr>
        <p:blipFill>
          <a:blip r:embed="rId2"/>
          <a:stretch>
            <a:fillRect/>
          </a:stretch>
        </p:blipFill>
        <p:spPr>
          <a:xfrm>
            <a:off x="323528" y="548680"/>
            <a:ext cx="8568951" cy="5401524"/>
          </a:xfrm>
          <a:prstGeom prst="rect">
            <a:avLst/>
          </a:prstGeom>
        </p:spPr>
      </p:pic>
    </p:spTree>
    <p:extLst>
      <p:ext uri="{BB962C8B-B14F-4D97-AF65-F5344CB8AC3E}">
        <p14:creationId xmlns:p14="http://schemas.microsoft.com/office/powerpoint/2010/main" val="16015856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0" y="5987073"/>
            <a:ext cx="3960440" cy="369332"/>
          </a:xfrm>
          <a:prstGeom prst="rect">
            <a:avLst/>
          </a:prstGeom>
          <a:noFill/>
        </p:spPr>
        <p:txBody>
          <a:bodyPr wrap="square" rtlCol="0">
            <a:spAutoFit/>
          </a:bodyPr>
          <a:lstStyle/>
          <a:p>
            <a:r>
              <a:rPr lang="en-GB" dirty="0" smtClean="0"/>
              <a:t>Source: Stats Wales</a:t>
            </a:r>
            <a:endParaRPr lang="en-GB" dirty="0"/>
          </a:p>
        </p:txBody>
      </p:sp>
      <p:sp>
        <p:nvSpPr>
          <p:cNvPr id="3" name="TextBox 2"/>
          <p:cNvSpPr txBox="1"/>
          <p:nvPr/>
        </p:nvSpPr>
        <p:spPr>
          <a:xfrm>
            <a:off x="467544" y="323945"/>
            <a:ext cx="7039644" cy="646331"/>
          </a:xfrm>
          <a:prstGeom prst="rect">
            <a:avLst/>
          </a:prstGeom>
          <a:noFill/>
        </p:spPr>
        <p:txBody>
          <a:bodyPr wrap="square" rtlCol="0">
            <a:spAutoFit/>
          </a:bodyPr>
          <a:lstStyle/>
          <a:p>
            <a:r>
              <a:rPr lang="en-GB" sz="3600" dirty="0" smtClean="0"/>
              <a:t>Welsh language</a:t>
            </a:r>
            <a:endParaRPr lang="en-GB" sz="3600" dirty="0"/>
          </a:p>
        </p:txBody>
      </p:sp>
      <p:sp>
        <p:nvSpPr>
          <p:cNvPr id="4" name="TextBox 3"/>
          <p:cNvSpPr txBox="1"/>
          <p:nvPr/>
        </p:nvSpPr>
        <p:spPr>
          <a:xfrm>
            <a:off x="2987824" y="6171739"/>
            <a:ext cx="5256584" cy="369332"/>
          </a:xfrm>
          <a:prstGeom prst="rect">
            <a:avLst/>
          </a:prstGeom>
          <a:noFill/>
        </p:spPr>
        <p:txBody>
          <a:bodyPr wrap="square" rtlCol="0">
            <a:spAutoFit/>
          </a:bodyPr>
          <a:lstStyle/>
          <a:p>
            <a:r>
              <a:rPr lang="en-GB" dirty="0" smtClean="0"/>
              <a:t>19.0% able to speak Welsh in Wales, 2011 Census</a:t>
            </a:r>
            <a:endParaRPr lang="en-GB" dirty="0"/>
          </a:p>
        </p:txBody>
      </p:sp>
      <p:pic>
        <p:nvPicPr>
          <p:cNvPr id="7" name="Picture 6"/>
          <p:cNvPicPr>
            <a:picLocks noChangeAspect="1"/>
          </p:cNvPicPr>
          <p:nvPr/>
        </p:nvPicPr>
        <p:blipFill>
          <a:blip r:embed="rId2"/>
          <a:stretch>
            <a:fillRect/>
          </a:stretch>
        </p:blipFill>
        <p:spPr>
          <a:xfrm>
            <a:off x="256824" y="963936"/>
            <a:ext cx="8644877" cy="2536156"/>
          </a:xfrm>
          <a:prstGeom prst="rect">
            <a:avLst/>
          </a:prstGeom>
        </p:spPr>
      </p:pic>
      <p:pic>
        <p:nvPicPr>
          <p:cNvPr id="8" name="Picture 7"/>
          <p:cNvPicPr>
            <a:picLocks noChangeAspect="1"/>
          </p:cNvPicPr>
          <p:nvPr/>
        </p:nvPicPr>
        <p:blipFill>
          <a:blip r:embed="rId3"/>
          <a:stretch>
            <a:fillRect/>
          </a:stretch>
        </p:blipFill>
        <p:spPr>
          <a:xfrm>
            <a:off x="256824" y="3540700"/>
            <a:ext cx="8650974" cy="2481287"/>
          </a:xfrm>
          <a:prstGeom prst="rect">
            <a:avLst/>
          </a:prstGeom>
        </p:spPr>
      </p:pic>
    </p:spTree>
    <p:extLst>
      <p:ext uri="{BB962C8B-B14F-4D97-AF65-F5344CB8AC3E}">
        <p14:creationId xmlns:p14="http://schemas.microsoft.com/office/powerpoint/2010/main" val="2502352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8801"/>
            <a:ext cx="7357317" cy="1143000"/>
          </a:xfrm>
        </p:spPr>
        <p:txBody>
          <a:bodyPr>
            <a:normAutofit/>
          </a:bodyPr>
          <a:lstStyle/>
          <a:p>
            <a:pPr algn="l"/>
            <a:r>
              <a:rPr lang="en-GB" sz="3600" dirty="0" smtClean="0"/>
              <a:t>Subject </a:t>
            </a:r>
            <a:r>
              <a:rPr lang="en-GB" sz="3600" dirty="0"/>
              <a:t>taught versus subject trained</a:t>
            </a:r>
          </a:p>
        </p:txBody>
      </p:sp>
      <p:sp>
        <p:nvSpPr>
          <p:cNvPr id="5" name="TextBox 4"/>
          <p:cNvSpPr txBox="1"/>
          <p:nvPr/>
        </p:nvSpPr>
        <p:spPr>
          <a:xfrm>
            <a:off x="166485" y="1377562"/>
            <a:ext cx="3816424" cy="369332"/>
          </a:xfrm>
          <a:prstGeom prst="rect">
            <a:avLst/>
          </a:prstGeom>
          <a:noFill/>
        </p:spPr>
        <p:txBody>
          <a:bodyPr wrap="square" rtlCol="0">
            <a:spAutoFit/>
          </a:bodyPr>
          <a:lstStyle/>
          <a:p>
            <a:r>
              <a:rPr lang="en-GB" dirty="0" smtClean="0"/>
              <a:t>Core </a:t>
            </a:r>
            <a:r>
              <a:rPr lang="en-GB" dirty="0"/>
              <a:t>s</a:t>
            </a:r>
            <a:r>
              <a:rPr lang="en-GB" dirty="0" smtClean="0"/>
              <a:t>ubjects </a:t>
            </a:r>
            <a:r>
              <a:rPr lang="en-GB" dirty="0"/>
              <a:t>&amp; </a:t>
            </a:r>
            <a:r>
              <a:rPr lang="en-GB" dirty="0" smtClean="0"/>
              <a:t>religious </a:t>
            </a:r>
            <a:r>
              <a:rPr lang="en-GB" dirty="0"/>
              <a:t>e</a:t>
            </a:r>
            <a:r>
              <a:rPr lang="en-GB" dirty="0" smtClean="0"/>
              <a:t>ducation</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73279396"/>
              </p:ext>
            </p:extLst>
          </p:nvPr>
        </p:nvGraphicFramePr>
        <p:xfrm>
          <a:off x="166485" y="2021987"/>
          <a:ext cx="8686825" cy="3600403"/>
        </p:xfrm>
        <a:graphic>
          <a:graphicData uri="http://schemas.openxmlformats.org/drawingml/2006/table">
            <a:tbl>
              <a:tblPr/>
              <a:tblGrid>
                <a:gridCol w="1893057"/>
                <a:gridCol w="849221"/>
                <a:gridCol w="849221"/>
                <a:gridCol w="849221"/>
                <a:gridCol w="849221"/>
                <a:gridCol w="849221"/>
                <a:gridCol w="849221"/>
                <a:gridCol w="849221"/>
                <a:gridCol w="849221"/>
              </a:tblGrid>
              <a:tr h="250882">
                <a:tc rowSpan="2">
                  <a:txBody>
                    <a:bodyPr/>
                    <a:lstStyle/>
                    <a:p>
                      <a:pPr algn="ctr" rtl="0" fontAlgn="ctr"/>
                      <a:r>
                        <a:rPr lang="en-GB" sz="1400" b="0" i="0" u="none" strike="noStrike" dirty="0">
                          <a:solidFill>
                            <a:srgbClr val="FFFFFF"/>
                          </a:solidFill>
                          <a:effectLst/>
                          <a:latin typeface="Calibri" panose="020F0502020204030204" pitchFamily="34" charset="0"/>
                        </a:rPr>
                        <a:t> </a:t>
                      </a:r>
                    </a:p>
                  </a:txBody>
                  <a:tcPr marL="9525" marR="9525" marT="9525" marB="0" anchor="ctr">
                    <a:lnL>
                      <a:noFill/>
                    </a:lnL>
                    <a:lnR>
                      <a:noFill/>
                    </a:lnR>
                    <a:lnT>
                      <a:noFill/>
                    </a:lnT>
                    <a:lnB>
                      <a:noFill/>
                    </a:lnB>
                    <a:solidFill>
                      <a:srgbClr val="4472C4"/>
                    </a:solidFill>
                  </a:tcPr>
                </a:tc>
                <a:tc gridSpan="8">
                  <a:txBody>
                    <a:bodyPr/>
                    <a:lstStyle/>
                    <a:p>
                      <a:pPr algn="ctr" rtl="0" fontAlgn="ctr"/>
                      <a:r>
                        <a:rPr lang="en-GB" sz="1400" b="0" i="0" u="none" strike="noStrike" dirty="0" smtClean="0">
                          <a:solidFill>
                            <a:srgbClr val="FFFFFF"/>
                          </a:solidFill>
                          <a:effectLst/>
                          <a:latin typeface="Calibri" panose="020F0502020204030204" pitchFamily="34" charset="0"/>
                        </a:rPr>
                        <a:t>1 March</a:t>
                      </a:r>
                      <a:r>
                        <a:rPr lang="en-GB" sz="1400" b="0" i="0" u="none" strike="noStrike" baseline="0" dirty="0" smtClean="0">
                          <a:solidFill>
                            <a:srgbClr val="FFFFFF"/>
                          </a:solidFill>
                          <a:effectLst/>
                          <a:latin typeface="Calibri" panose="020F0502020204030204" pitchFamily="34" charset="0"/>
                        </a:rPr>
                        <a:t> 2016</a:t>
                      </a:r>
                      <a:endParaRPr lang="en-GB"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249817">
                <a:tc vMerge="1">
                  <a:txBody>
                    <a:bodyPr/>
                    <a:lstStyle/>
                    <a:p>
                      <a:endParaRPr lang="en-GB"/>
                    </a:p>
                  </a:txBody>
                  <a:tcPr/>
                </a:tc>
                <a:tc>
                  <a:txBody>
                    <a:bodyPr/>
                    <a:lstStyle/>
                    <a:p>
                      <a:pPr algn="ctr" rtl="0" fontAlgn="ctr"/>
                      <a:r>
                        <a:rPr lang="en-GB" sz="1400" b="0" i="0" u="none" strike="noStrike" dirty="0">
                          <a:solidFill>
                            <a:srgbClr val="FFFFFF"/>
                          </a:solidFill>
                          <a:effectLst/>
                          <a:latin typeface="Calibri" panose="020F0502020204030204" pitchFamily="34" charset="0"/>
                        </a:rPr>
                        <a:t>Number trained in subject</a:t>
                      </a:r>
                    </a:p>
                  </a:txBody>
                  <a:tcPr marL="9525" marR="9525" marT="9525" marB="0" anchor="ctr">
                    <a:lnL>
                      <a:noFill/>
                    </a:lnL>
                    <a:lnR>
                      <a:noFill/>
                    </a:lnR>
                    <a:lnT>
                      <a:noFill/>
                    </a:lnT>
                    <a:lnB>
                      <a:noFill/>
                    </a:lnB>
                    <a:solidFill>
                      <a:srgbClr val="4472C4"/>
                    </a:solidFill>
                  </a:tcPr>
                </a:tc>
                <a:tc>
                  <a:txBody>
                    <a:bodyPr/>
                    <a:lstStyle/>
                    <a:p>
                      <a:pPr algn="ctr" rtl="0" fontAlgn="ctr"/>
                      <a:r>
                        <a:rPr lang="en-GB" sz="1400" b="0" i="0" u="none" strike="noStrike">
                          <a:solidFill>
                            <a:srgbClr val="FFFFFF"/>
                          </a:solidFill>
                          <a:effectLst/>
                          <a:latin typeface="Calibri" panose="020F0502020204030204" pitchFamily="34" charset="0"/>
                        </a:rPr>
                        <a:t>Percentage (%)</a:t>
                      </a:r>
                    </a:p>
                  </a:txBody>
                  <a:tcPr marL="9525" marR="9525" marT="9525" marB="0" anchor="ctr">
                    <a:lnL>
                      <a:noFill/>
                    </a:lnL>
                    <a:lnR>
                      <a:noFill/>
                    </a:lnR>
                    <a:lnT>
                      <a:noFill/>
                    </a:lnT>
                    <a:lnB>
                      <a:noFill/>
                    </a:lnB>
                    <a:solidFill>
                      <a:srgbClr val="4472C4"/>
                    </a:solidFill>
                  </a:tcPr>
                </a:tc>
                <a:tc>
                  <a:txBody>
                    <a:bodyPr/>
                    <a:lstStyle/>
                    <a:p>
                      <a:pPr algn="ctr" rtl="0" fontAlgn="ctr"/>
                      <a:r>
                        <a:rPr lang="en-GB" sz="1400" b="0" i="0" u="none" strike="noStrike" dirty="0">
                          <a:solidFill>
                            <a:srgbClr val="FFFFFF"/>
                          </a:solidFill>
                          <a:effectLst/>
                          <a:latin typeface="Calibri" panose="020F0502020204030204" pitchFamily="34" charset="0"/>
                        </a:rPr>
                        <a:t>Number not trained in subject</a:t>
                      </a:r>
                    </a:p>
                  </a:txBody>
                  <a:tcPr marL="9525" marR="9525" marT="9525" marB="0" anchor="ctr">
                    <a:lnL>
                      <a:noFill/>
                    </a:lnL>
                    <a:lnR>
                      <a:noFill/>
                    </a:lnR>
                    <a:lnT>
                      <a:noFill/>
                    </a:lnT>
                    <a:lnB>
                      <a:noFill/>
                    </a:lnB>
                    <a:solidFill>
                      <a:srgbClr val="4472C4"/>
                    </a:solidFill>
                  </a:tcPr>
                </a:tc>
                <a:tc>
                  <a:txBody>
                    <a:bodyPr/>
                    <a:lstStyle/>
                    <a:p>
                      <a:pPr algn="ctr" rtl="0" fontAlgn="ctr"/>
                      <a:r>
                        <a:rPr lang="en-GB" sz="1400" b="0" i="0" u="none" strike="noStrike">
                          <a:solidFill>
                            <a:srgbClr val="FFFFFF"/>
                          </a:solidFill>
                          <a:effectLst/>
                          <a:latin typeface="Calibri" panose="020F0502020204030204" pitchFamily="34" charset="0"/>
                        </a:rPr>
                        <a:t>Percentage (%)</a:t>
                      </a:r>
                    </a:p>
                  </a:txBody>
                  <a:tcPr marL="9525" marR="9525" marT="9525" marB="0" anchor="ctr">
                    <a:lnL>
                      <a:noFill/>
                    </a:lnL>
                    <a:lnR>
                      <a:noFill/>
                    </a:lnR>
                    <a:lnT>
                      <a:noFill/>
                    </a:lnT>
                    <a:lnB>
                      <a:noFill/>
                    </a:lnB>
                    <a:solidFill>
                      <a:srgbClr val="4472C4"/>
                    </a:solidFill>
                  </a:tcPr>
                </a:tc>
                <a:tc>
                  <a:txBody>
                    <a:bodyPr/>
                    <a:lstStyle/>
                    <a:p>
                      <a:pPr algn="ctr" rtl="0" fontAlgn="ctr"/>
                      <a:r>
                        <a:rPr lang="en-GB" sz="1400" b="0" i="0" u="none" strike="noStrike">
                          <a:solidFill>
                            <a:srgbClr val="FFFFFF"/>
                          </a:solidFill>
                          <a:effectLst/>
                          <a:latin typeface="Calibri" panose="020F0502020204030204" pitchFamily="34" charset="0"/>
                        </a:rPr>
                        <a:t>Subject trained is unknown</a:t>
                      </a:r>
                    </a:p>
                  </a:txBody>
                  <a:tcPr marL="9525" marR="9525" marT="9525" marB="0" anchor="ctr">
                    <a:lnL>
                      <a:noFill/>
                    </a:lnL>
                    <a:lnR>
                      <a:noFill/>
                    </a:lnR>
                    <a:lnT>
                      <a:noFill/>
                    </a:lnT>
                    <a:lnB>
                      <a:noFill/>
                    </a:lnB>
                    <a:solidFill>
                      <a:srgbClr val="4472C4"/>
                    </a:solidFill>
                  </a:tcPr>
                </a:tc>
                <a:tc>
                  <a:txBody>
                    <a:bodyPr/>
                    <a:lstStyle/>
                    <a:p>
                      <a:pPr algn="ctr" rtl="0" fontAlgn="ctr"/>
                      <a:r>
                        <a:rPr lang="en-GB" sz="1400" b="0" i="0" u="none" strike="noStrike">
                          <a:solidFill>
                            <a:srgbClr val="FFFFFF"/>
                          </a:solidFill>
                          <a:effectLst/>
                          <a:latin typeface="Calibri" panose="020F0502020204030204" pitchFamily="34" charset="0"/>
                        </a:rPr>
                        <a:t>Percentage (%)</a:t>
                      </a:r>
                    </a:p>
                  </a:txBody>
                  <a:tcPr marL="9525" marR="9525" marT="9525" marB="0" anchor="ctr">
                    <a:lnL>
                      <a:noFill/>
                    </a:lnL>
                    <a:lnR>
                      <a:noFill/>
                    </a:lnR>
                    <a:lnT>
                      <a:noFill/>
                    </a:lnT>
                    <a:lnB>
                      <a:noFill/>
                    </a:lnB>
                    <a:solidFill>
                      <a:srgbClr val="4472C4"/>
                    </a:solidFill>
                  </a:tcPr>
                </a:tc>
                <a:tc>
                  <a:txBody>
                    <a:bodyPr/>
                    <a:lstStyle/>
                    <a:p>
                      <a:pPr algn="ctr" rtl="0" fontAlgn="ctr"/>
                      <a:r>
                        <a:rPr lang="en-GB" sz="1400" b="1" i="0" u="none" strike="noStrike">
                          <a:solidFill>
                            <a:srgbClr val="FFFFFF"/>
                          </a:solidFill>
                          <a:effectLst/>
                          <a:latin typeface="Calibri" panose="020F0502020204030204" pitchFamily="34" charset="0"/>
                        </a:rPr>
                        <a:t>Total teaching subject</a:t>
                      </a:r>
                    </a:p>
                  </a:txBody>
                  <a:tcPr marL="9525" marR="9525" marT="9525" marB="0" anchor="ctr">
                    <a:lnL>
                      <a:noFill/>
                    </a:lnL>
                    <a:lnR>
                      <a:noFill/>
                    </a:lnR>
                    <a:lnT>
                      <a:noFill/>
                    </a:lnT>
                    <a:lnB>
                      <a:noFill/>
                    </a:lnB>
                    <a:solidFill>
                      <a:srgbClr val="4472C4"/>
                    </a:solidFill>
                  </a:tcPr>
                </a:tc>
                <a:tc>
                  <a:txBody>
                    <a:bodyPr/>
                    <a:lstStyle/>
                    <a:p>
                      <a:pPr algn="ctr" rtl="0" fontAlgn="ctr"/>
                      <a:r>
                        <a:rPr lang="en-GB" sz="1400" b="1" i="0" u="none" strike="noStrike">
                          <a:solidFill>
                            <a:srgbClr val="FFFFFF"/>
                          </a:solidFill>
                          <a:effectLst/>
                          <a:latin typeface="Calibri" panose="020F0502020204030204" pitchFamily="34" charset="0"/>
                        </a:rPr>
                        <a:t>Percentage (%)</a:t>
                      </a:r>
                    </a:p>
                  </a:txBody>
                  <a:tcPr marL="9525" marR="9525" marT="9525" marB="0" anchor="ctr">
                    <a:lnL>
                      <a:noFill/>
                    </a:lnL>
                    <a:lnR>
                      <a:noFill/>
                    </a:lnR>
                    <a:lnT>
                      <a:noFill/>
                    </a:lnT>
                    <a:lnB>
                      <a:noFill/>
                    </a:lnB>
                    <a:solidFill>
                      <a:srgbClr val="4472C4"/>
                    </a:solidFill>
                  </a:tcPr>
                </a:tc>
              </a:tr>
              <a:tr h="262463">
                <a:tc>
                  <a:txBody>
                    <a:bodyPr/>
                    <a:lstStyle/>
                    <a:p>
                      <a:pPr algn="l" rtl="0" fontAlgn="ctr"/>
                      <a:r>
                        <a:rPr lang="en-GB" sz="1400" b="0" i="0" u="none" strike="noStrike">
                          <a:solidFill>
                            <a:srgbClr val="000000"/>
                          </a:solidFill>
                          <a:effectLst/>
                          <a:latin typeface="Calibri" panose="020F0502020204030204" pitchFamily="34" charset="0"/>
                        </a:rPr>
                        <a:t>Biology</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250</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58.5</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164</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38.4</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13</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3</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427</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B4C6E7"/>
                    </a:solidFill>
                  </a:tcPr>
                </a:tc>
              </a:tr>
              <a:tr h="262463">
                <a:tc>
                  <a:txBody>
                    <a:bodyPr/>
                    <a:lstStyle/>
                    <a:p>
                      <a:pPr algn="l" rtl="0" fontAlgn="ctr"/>
                      <a:r>
                        <a:rPr lang="en-GB" sz="1400" b="0" i="0" u="none" strike="noStrike">
                          <a:solidFill>
                            <a:srgbClr val="000000"/>
                          </a:solidFill>
                          <a:effectLst/>
                          <a:latin typeface="Calibri" panose="020F0502020204030204" pitchFamily="34" charset="0"/>
                        </a:rPr>
                        <a:t>Chemistry</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221</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52.7</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181</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43.2</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17</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4.1</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419</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D9E1F2"/>
                    </a:solidFill>
                  </a:tcPr>
                </a:tc>
              </a:tr>
              <a:tr h="262463">
                <a:tc>
                  <a:txBody>
                    <a:bodyPr/>
                    <a:lstStyle/>
                    <a:p>
                      <a:pPr algn="l" rtl="0" fontAlgn="ctr"/>
                      <a:r>
                        <a:rPr lang="en-GB" sz="1400" b="0" i="0" u="none" strike="noStrike">
                          <a:solidFill>
                            <a:srgbClr val="000000"/>
                          </a:solidFill>
                          <a:effectLst/>
                          <a:latin typeface="Calibri" panose="020F0502020204030204" pitchFamily="34" charset="0"/>
                        </a:rPr>
                        <a:t>English</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dirty="0" smtClean="0">
                          <a:solidFill>
                            <a:srgbClr val="000000"/>
                          </a:solidFill>
                          <a:effectLst/>
                          <a:latin typeface="Calibri" panose="020F0502020204030204" pitchFamily="34" charset="0"/>
                        </a:rPr>
                        <a:t>1,179</a:t>
                      </a:r>
                      <a:endParaRPr lang="en-GB"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73.7</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319</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19.9</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101</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6.3</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1,599</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B4C6E7"/>
                    </a:solidFill>
                  </a:tcPr>
                </a:tc>
              </a:tr>
              <a:tr h="262463">
                <a:tc>
                  <a:txBody>
                    <a:bodyPr/>
                    <a:lstStyle/>
                    <a:p>
                      <a:pPr algn="l" rtl="0" fontAlgn="ctr"/>
                      <a:r>
                        <a:rPr lang="en-GB" sz="1400" b="0" i="0" u="none" strike="noStrike">
                          <a:solidFill>
                            <a:srgbClr val="000000"/>
                          </a:solidFill>
                          <a:effectLst/>
                          <a:latin typeface="Calibri" panose="020F0502020204030204" pitchFamily="34" charset="0"/>
                        </a:rPr>
                        <a:t>Mathematics</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dirty="0" smtClean="0">
                          <a:solidFill>
                            <a:srgbClr val="000000"/>
                          </a:solidFill>
                          <a:effectLst/>
                          <a:latin typeface="Calibri" panose="020F0502020204030204" pitchFamily="34" charset="0"/>
                        </a:rPr>
                        <a:t>1,188</a:t>
                      </a:r>
                      <a:endParaRPr lang="en-GB"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77.6</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265</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17.3</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77</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5</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1,530</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D9E1F2"/>
                    </a:solidFill>
                  </a:tcPr>
                </a:tc>
              </a:tr>
              <a:tr h="262463">
                <a:tc>
                  <a:txBody>
                    <a:bodyPr/>
                    <a:lstStyle/>
                    <a:p>
                      <a:pPr algn="l" rtl="0" fontAlgn="ctr"/>
                      <a:r>
                        <a:rPr lang="en-GB" sz="1400" b="0" i="0" u="none" strike="noStrike">
                          <a:solidFill>
                            <a:srgbClr val="000000"/>
                          </a:solidFill>
                          <a:effectLst/>
                          <a:latin typeface="Calibri" panose="020F0502020204030204" pitchFamily="34" charset="0"/>
                        </a:rPr>
                        <a:t>Physics</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162</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44.1</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189</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51.5</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16</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4.4</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367</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B4C6E7"/>
                    </a:solidFill>
                  </a:tcPr>
                </a:tc>
              </a:tr>
              <a:tr h="262463">
                <a:tc>
                  <a:txBody>
                    <a:bodyPr/>
                    <a:lstStyle/>
                    <a:p>
                      <a:pPr algn="l" rtl="0" fontAlgn="ctr"/>
                      <a:r>
                        <a:rPr lang="en-GB" sz="1400" b="0" i="0" u="none" strike="noStrike" dirty="0">
                          <a:solidFill>
                            <a:srgbClr val="000000"/>
                          </a:solidFill>
                          <a:effectLst/>
                          <a:latin typeface="Calibri" panose="020F0502020204030204" pitchFamily="34" charset="0"/>
                        </a:rPr>
                        <a:t>Religious </a:t>
                      </a:r>
                      <a:r>
                        <a:rPr lang="en-GB" sz="1400" b="0" i="0" u="none" strike="noStrike" dirty="0" smtClean="0">
                          <a:solidFill>
                            <a:srgbClr val="000000"/>
                          </a:solidFill>
                          <a:effectLst/>
                          <a:latin typeface="Calibri" panose="020F0502020204030204" pitchFamily="34" charset="0"/>
                        </a:rPr>
                        <a:t>education</a:t>
                      </a:r>
                      <a:endParaRPr lang="en-GB"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386</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66.1</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158</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27.1</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40</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6.8</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584</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D9E1F2"/>
                    </a:solidFill>
                  </a:tcPr>
                </a:tc>
              </a:tr>
              <a:tr h="262463">
                <a:tc>
                  <a:txBody>
                    <a:bodyPr/>
                    <a:lstStyle/>
                    <a:p>
                      <a:pPr algn="l" rtl="0" fontAlgn="ctr"/>
                      <a:r>
                        <a:rPr lang="en-GB" sz="1400" b="0" i="0" u="none" strike="noStrike">
                          <a:solidFill>
                            <a:srgbClr val="000000"/>
                          </a:solidFill>
                          <a:effectLst/>
                          <a:latin typeface="Calibri" panose="020F0502020204030204" pitchFamily="34" charset="0"/>
                        </a:rPr>
                        <a:t>Science</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352</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30.6</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752</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65.3</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47</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4.1</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1,151</a:t>
                      </a:r>
                    </a:p>
                  </a:txBody>
                  <a:tcPr marL="9525" marR="9525" marT="9525" marB="0" anchor="ctr">
                    <a:lnL>
                      <a:noFill/>
                    </a:lnL>
                    <a:lnR>
                      <a:noFill/>
                    </a:lnR>
                    <a:lnT>
                      <a:noFill/>
                    </a:lnT>
                    <a:lnB>
                      <a:noFill/>
                    </a:lnB>
                    <a:solidFill>
                      <a:srgbClr val="B4C6E7"/>
                    </a:solidFill>
                  </a:tcPr>
                </a:tc>
                <a:tc>
                  <a:txBody>
                    <a:bodyPr/>
                    <a:lstStyle/>
                    <a:p>
                      <a:pPr algn="r" rtl="0" fontAlgn="ctr"/>
                      <a:r>
                        <a:rPr lang="en-GB" sz="1400" b="0" i="0" u="none" strike="noStrike">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B4C6E7"/>
                    </a:solidFill>
                  </a:tcPr>
                </a:tc>
              </a:tr>
              <a:tr h="262463">
                <a:tc>
                  <a:txBody>
                    <a:bodyPr/>
                    <a:lstStyle/>
                    <a:p>
                      <a:pPr algn="l" rtl="0" fontAlgn="ctr"/>
                      <a:r>
                        <a:rPr lang="en-GB" sz="1400" b="0" i="0" u="none" strike="noStrike" dirty="0">
                          <a:solidFill>
                            <a:srgbClr val="000000"/>
                          </a:solidFill>
                          <a:effectLst/>
                          <a:latin typeface="Calibri" panose="020F0502020204030204" pitchFamily="34" charset="0"/>
                        </a:rPr>
                        <a:t>Welsh</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717</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71.4</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232</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23.1</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55</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5.5</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a:solidFill>
                            <a:srgbClr val="000000"/>
                          </a:solidFill>
                          <a:effectLst/>
                          <a:latin typeface="Calibri" panose="020F0502020204030204" pitchFamily="34" charset="0"/>
                        </a:rPr>
                        <a:t>1,004</a:t>
                      </a:r>
                    </a:p>
                  </a:txBody>
                  <a:tcPr marL="9525" marR="9525" marT="9525" marB="0" anchor="ctr">
                    <a:lnL>
                      <a:noFill/>
                    </a:lnL>
                    <a:lnR>
                      <a:noFill/>
                    </a:lnR>
                    <a:lnT>
                      <a:noFill/>
                    </a:lnT>
                    <a:lnB>
                      <a:noFill/>
                    </a:lnB>
                    <a:solidFill>
                      <a:srgbClr val="D9E1F2"/>
                    </a:solidFill>
                  </a:tcPr>
                </a:tc>
                <a:tc>
                  <a:txBody>
                    <a:bodyPr/>
                    <a:lstStyle/>
                    <a:p>
                      <a:pPr algn="r" rtl="0" fontAlgn="ctr"/>
                      <a:r>
                        <a:rPr lang="en-GB" sz="1400" b="0" i="0" u="none" strike="noStrike" dirty="0">
                          <a:solidFill>
                            <a:srgbClr val="000000"/>
                          </a:solidFill>
                          <a:effectLst/>
                          <a:latin typeface="Calibri" panose="020F0502020204030204" pitchFamily="34" charset="0"/>
                        </a:rPr>
                        <a:t>100%</a:t>
                      </a:r>
                    </a:p>
                  </a:txBody>
                  <a:tcPr marL="9525" marR="9525" marT="9525" marB="0" anchor="ctr">
                    <a:lnL>
                      <a:noFill/>
                    </a:lnL>
                    <a:lnR>
                      <a:noFill/>
                    </a:lnR>
                    <a:lnT>
                      <a:noFill/>
                    </a:lnT>
                    <a:lnB>
                      <a:noFill/>
                    </a:lnB>
                    <a:solidFill>
                      <a:srgbClr val="D9E1F2"/>
                    </a:solidFill>
                  </a:tcPr>
                </a:tc>
              </a:tr>
            </a:tbl>
          </a:graphicData>
        </a:graphic>
      </p:graphicFrame>
      <p:sp>
        <p:nvSpPr>
          <p:cNvPr id="3" name="TextBox 2"/>
          <p:cNvSpPr txBox="1"/>
          <p:nvPr/>
        </p:nvSpPr>
        <p:spPr>
          <a:xfrm>
            <a:off x="-3793" y="5877272"/>
            <a:ext cx="2350124" cy="369332"/>
          </a:xfrm>
          <a:prstGeom prst="rect">
            <a:avLst/>
          </a:prstGeom>
          <a:noFill/>
        </p:spPr>
        <p:txBody>
          <a:bodyPr wrap="square" rtlCol="0">
            <a:spAutoFit/>
          </a:bodyPr>
          <a:lstStyle/>
          <a:p>
            <a:r>
              <a:rPr lang="en-GB" dirty="0" smtClean="0"/>
              <a:t>Source: EWC</a:t>
            </a:r>
            <a:endParaRPr lang="en-GB" dirty="0"/>
          </a:p>
        </p:txBody>
      </p:sp>
    </p:spTree>
    <p:extLst>
      <p:ext uri="{BB962C8B-B14F-4D97-AF65-F5344CB8AC3E}">
        <p14:creationId xmlns:p14="http://schemas.microsoft.com/office/powerpoint/2010/main" val="1856754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l"/>
            <a:r>
              <a:rPr lang="en-GB" dirty="0" smtClean="0"/>
              <a:t>Overview</a:t>
            </a:r>
            <a:endParaRPr lang="en-GB" dirty="0"/>
          </a:p>
        </p:txBody>
      </p:sp>
      <p:sp>
        <p:nvSpPr>
          <p:cNvPr id="9" name="Content Placeholder 8"/>
          <p:cNvSpPr>
            <a:spLocks noGrp="1"/>
          </p:cNvSpPr>
          <p:nvPr>
            <p:ph idx="1"/>
          </p:nvPr>
        </p:nvSpPr>
        <p:spPr>
          <a:xfrm>
            <a:off x="107504" y="1467815"/>
            <a:ext cx="8229600" cy="4372674"/>
          </a:xfrm>
        </p:spPr>
        <p:txBody>
          <a:bodyPr>
            <a:normAutofit fontScale="92500" lnSpcReduction="20000"/>
          </a:bodyPr>
          <a:lstStyle/>
          <a:p>
            <a:r>
              <a:rPr lang="en-GB" dirty="0" smtClean="0"/>
              <a:t>Profile </a:t>
            </a:r>
            <a:r>
              <a:rPr lang="en-GB" sz="1700" dirty="0" smtClean="0"/>
              <a:t>(slides 1-4)</a:t>
            </a:r>
          </a:p>
          <a:p>
            <a:r>
              <a:rPr lang="en-GB" dirty="0" smtClean="0"/>
              <a:t>Recruitment </a:t>
            </a:r>
            <a:r>
              <a:rPr lang="en-GB" sz="1700" dirty="0" smtClean="0"/>
              <a:t>(slide </a:t>
            </a:r>
            <a:r>
              <a:rPr lang="en-GB" sz="1700" dirty="0"/>
              <a:t>5) </a:t>
            </a:r>
          </a:p>
          <a:p>
            <a:pPr marL="742950" lvl="2" indent="-342900">
              <a:buFont typeface="Wingdings" panose="05000000000000000000" pitchFamily="2" charset="2"/>
              <a:buChar char="§"/>
            </a:pPr>
            <a:r>
              <a:rPr lang="en-GB" dirty="0" smtClean="0"/>
              <a:t>New teachers </a:t>
            </a:r>
            <a:r>
              <a:rPr lang="en-GB" sz="1700" dirty="0"/>
              <a:t>(slides 6 – </a:t>
            </a:r>
            <a:r>
              <a:rPr lang="en-GB" sz="1700" dirty="0" smtClean="0"/>
              <a:t>13)</a:t>
            </a:r>
            <a:endParaRPr lang="en-GB" sz="1700" dirty="0"/>
          </a:p>
          <a:p>
            <a:pPr marL="742950" lvl="2" indent="-342900">
              <a:buFont typeface="Wingdings" panose="05000000000000000000" pitchFamily="2" charset="2"/>
              <a:buChar char="§"/>
            </a:pPr>
            <a:r>
              <a:rPr lang="en-GB" dirty="0" err="1" smtClean="0"/>
              <a:t>Headteachers</a:t>
            </a:r>
            <a:r>
              <a:rPr lang="en-GB" dirty="0" smtClean="0"/>
              <a:t> </a:t>
            </a:r>
            <a:r>
              <a:rPr lang="en-GB" sz="1700" dirty="0"/>
              <a:t>(slides </a:t>
            </a:r>
            <a:r>
              <a:rPr lang="en-GB" sz="1700" dirty="0" smtClean="0"/>
              <a:t>14 - 15)</a:t>
            </a:r>
            <a:endParaRPr lang="en-GB" sz="1700" dirty="0"/>
          </a:p>
          <a:p>
            <a:pPr marL="742950" lvl="2" indent="-342900">
              <a:buFont typeface="Wingdings" panose="05000000000000000000" pitchFamily="2" charset="2"/>
              <a:buChar char="§"/>
            </a:pPr>
            <a:r>
              <a:rPr lang="en-GB" dirty="0" smtClean="0"/>
              <a:t>Welsh language </a:t>
            </a:r>
            <a:r>
              <a:rPr lang="en-GB" sz="1700" dirty="0"/>
              <a:t>(slide </a:t>
            </a:r>
            <a:r>
              <a:rPr lang="en-GB" sz="1700" dirty="0" smtClean="0"/>
              <a:t>16)</a:t>
            </a:r>
            <a:endParaRPr lang="en-GB" sz="1700" dirty="0"/>
          </a:p>
          <a:p>
            <a:pPr marL="742950" lvl="2" indent="-342900">
              <a:buFont typeface="Wingdings" panose="05000000000000000000" pitchFamily="2" charset="2"/>
              <a:buChar char="§"/>
            </a:pPr>
            <a:r>
              <a:rPr lang="en-GB" dirty="0"/>
              <a:t>S</a:t>
            </a:r>
            <a:r>
              <a:rPr lang="en-GB" dirty="0" smtClean="0"/>
              <a:t>econdary subjects </a:t>
            </a:r>
            <a:r>
              <a:rPr lang="en-GB" sz="1700" dirty="0"/>
              <a:t>(slide </a:t>
            </a:r>
            <a:r>
              <a:rPr lang="en-GB" sz="1700" dirty="0" smtClean="0"/>
              <a:t>17)</a:t>
            </a:r>
            <a:endParaRPr lang="en-GB" sz="1700" dirty="0"/>
          </a:p>
          <a:p>
            <a:pPr marL="342900" lvl="1" indent="-342900">
              <a:buFont typeface="Arial" panose="020B0604020202020204" pitchFamily="34" charset="0"/>
              <a:buChar char="•"/>
            </a:pPr>
            <a:r>
              <a:rPr lang="en-GB" sz="3200" dirty="0"/>
              <a:t>Retention </a:t>
            </a:r>
            <a:r>
              <a:rPr lang="en-GB" sz="1700" dirty="0"/>
              <a:t>(slides </a:t>
            </a:r>
            <a:r>
              <a:rPr lang="en-GB" sz="1700" dirty="0" smtClean="0"/>
              <a:t>18 - 21)</a:t>
            </a:r>
            <a:endParaRPr lang="en-GB" sz="1700" dirty="0"/>
          </a:p>
          <a:p>
            <a:pPr marL="342900" lvl="1" indent="-342900">
              <a:buFont typeface="Arial" panose="020B0604020202020204" pitchFamily="34" charset="0"/>
              <a:buChar char="•"/>
            </a:pPr>
            <a:r>
              <a:rPr lang="en-GB" sz="3200" dirty="0"/>
              <a:t>W</a:t>
            </a:r>
            <a:r>
              <a:rPr lang="en-GB" sz="3200" dirty="0" smtClean="0"/>
              <a:t>hat's happening elsewhere? </a:t>
            </a:r>
            <a:r>
              <a:rPr lang="en-GB" sz="1700" dirty="0"/>
              <a:t>(slides </a:t>
            </a:r>
            <a:r>
              <a:rPr lang="en-GB" sz="1700" dirty="0" smtClean="0"/>
              <a:t>22 </a:t>
            </a:r>
            <a:r>
              <a:rPr lang="en-GB" sz="1700" dirty="0"/>
              <a:t>– </a:t>
            </a:r>
            <a:r>
              <a:rPr lang="en-GB" sz="1700" dirty="0" smtClean="0"/>
              <a:t>23)</a:t>
            </a:r>
          </a:p>
          <a:p>
            <a:pPr marL="342900" lvl="1" indent="-342900">
              <a:buFont typeface="Arial" panose="020B0604020202020204" pitchFamily="34" charset="0"/>
              <a:buChar char="•"/>
            </a:pPr>
            <a:r>
              <a:rPr lang="en-GB" sz="3200" dirty="0"/>
              <a:t>Factors to </a:t>
            </a:r>
            <a:r>
              <a:rPr lang="en-GB" sz="3200" dirty="0" smtClean="0"/>
              <a:t>consider </a:t>
            </a:r>
            <a:r>
              <a:rPr lang="en-GB" sz="1700" dirty="0"/>
              <a:t>(slides </a:t>
            </a:r>
            <a:r>
              <a:rPr lang="en-GB" sz="1700" dirty="0" smtClean="0"/>
              <a:t>24)</a:t>
            </a:r>
            <a:endParaRPr lang="en-GB" sz="1700" dirty="0"/>
          </a:p>
          <a:p>
            <a:pPr marL="342900" lvl="1" indent="-342900">
              <a:buFont typeface="Arial" panose="020B0604020202020204" pitchFamily="34" charset="0"/>
              <a:buChar char="•"/>
            </a:pPr>
            <a:r>
              <a:rPr lang="en-GB" sz="3200" dirty="0"/>
              <a:t>Moving </a:t>
            </a:r>
            <a:r>
              <a:rPr lang="en-GB" sz="3200" dirty="0" smtClean="0"/>
              <a:t>forward</a:t>
            </a:r>
            <a:r>
              <a:rPr lang="en-GB" dirty="0" smtClean="0"/>
              <a:t> </a:t>
            </a:r>
            <a:r>
              <a:rPr lang="en-GB" sz="1700" dirty="0" smtClean="0"/>
              <a:t>(</a:t>
            </a:r>
            <a:r>
              <a:rPr lang="en-GB" sz="1700" dirty="0"/>
              <a:t>slides </a:t>
            </a:r>
            <a:r>
              <a:rPr lang="en-GB" sz="1700" dirty="0" smtClean="0"/>
              <a:t>25 </a:t>
            </a:r>
            <a:r>
              <a:rPr lang="en-GB" sz="1700" dirty="0"/>
              <a:t>– </a:t>
            </a:r>
            <a:r>
              <a:rPr lang="en-GB" sz="1700" dirty="0" smtClean="0"/>
              <a:t>26)</a:t>
            </a:r>
            <a:endParaRPr lang="en-GB" sz="1700" dirty="0"/>
          </a:p>
          <a:p>
            <a:pPr marL="342900" lvl="1" indent="-342900">
              <a:buFont typeface="Arial" panose="020B0604020202020204" pitchFamily="34" charset="0"/>
              <a:buChar char="•"/>
            </a:pPr>
            <a:endParaRPr lang="en-GB" sz="3200" dirty="0" smtClean="0"/>
          </a:p>
          <a:p>
            <a:pPr marL="342900" lvl="1" indent="-342900">
              <a:buFont typeface="Arial" panose="020B0604020202020204" pitchFamily="34" charset="0"/>
              <a:buChar char="•"/>
            </a:pPr>
            <a:endParaRPr lang="en-GB" sz="3200" dirty="0"/>
          </a:p>
          <a:p>
            <a:pPr lvl="1"/>
            <a:endParaRPr lang="en-GB" dirty="0" smtClean="0"/>
          </a:p>
          <a:p>
            <a:endParaRPr lang="en-GB" dirty="0" smtClean="0"/>
          </a:p>
          <a:p>
            <a:endParaRPr lang="en-GB" dirty="0"/>
          </a:p>
        </p:txBody>
      </p:sp>
    </p:spTree>
    <p:extLst>
      <p:ext uri="{BB962C8B-B14F-4D97-AF65-F5344CB8AC3E}">
        <p14:creationId xmlns:p14="http://schemas.microsoft.com/office/powerpoint/2010/main" val="30169395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350"/>
            <a:ext cx="9003415" cy="648370"/>
          </a:xfrm>
        </p:spPr>
        <p:txBody>
          <a:bodyPr>
            <a:normAutofit fontScale="90000"/>
          </a:bodyPr>
          <a:lstStyle/>
          <a:p>
            <a:pPr algn="l"/>
            <a:r>
              <a:rPr lang="en-GB" sz="3600" dirty="0" smtClean="0"/>
              <a:t>Retention: 10 year school teacher tracking analysis </a:t>
            </a:r>
            <a:endParaRPr lang="en-GB" sz="3600" dirty="0"/>
          </a:p>
        </p:txBody>
      </p:sp>
      <p:sp>
        <p:nvSpPr>
          <p:cNvPr id="4" name="TextBox 3"/>
          <p:cNvSpPr txBox="1"/>
          <p:nvPr/>
        </p:nvSpPr>
        <p:spPr>
          <a:xfrm>
            <a:off x="-1" y="4938423"/>
            <a:ext cx="9003415" cy="1661993"/>
          </a:xfrm>
          <a:prstGeom prst="rect">
            <a:avLst/>
          </a:prstGeom>
          <a:noFill/>
        </p:spPr>
        <p:txBody>
          <a:bodyPr wrap="square" rtlCol="0">
            <a:spAutoFit/>
          </a:bodyPr>
          <a:lstStyle/>
          <a:p>
            <a:r>
              <a:rPr lang="en-GB" sz="1400" dirty="0" smtClean="0"/>
              <a:t>Of the 1,013 currently registered: </a:t>
            </a:r>
          </a:p>
          <a:p>
            <a:pPr marL="285750" indent="-285750">
              <a:buFont typeface="Arial" panose="020B0604020202020204" pitchFamily="34" charset="0"/>
              <a:buChar char="•"/>
            </a:pPr>
            <a:r>
              <a:rPr lang="en-GB" sz="1400" dirty="0" smtClean="0"/>
              <a:t>77.7</a:t>
            </a:r>
            <a:r>
              <a:rPr lang="en-GB" sz="1400" dirty="0"/>
              <a:t>% </a:t>
            </a:r>
            <a:r>
              <a:rPr lang="en-GB" sz="1400" dirty="0" smtClean="0"/>
              <a:t>female</a:t>
            </a:r>
          </a:p>
          <a:p>
            <a:pPr marL="285750" indent="-285750">
              <a:buFont typeface="Arial" panose="020B0604020202020204" pitchFamily="34" charset="0"/>
              <a:buChar char="•"/>
            </a:pPr>
            <a:r>
              <a:rPr lang="en-GB" sz="1400" dirty="0" smtClean="0"/>
              <a:t>38.4</a:t>
            </a:r>
            <a:r>
              <a:rPr lang="en-GB" sz="1400" dirty="0"/>
              <a:t>% </a:t>
            </a:r>
            <a:r>
              <a:rPr lang="en-GB" sz="1400" dirty="0" smtClean="0"/>
              <a:t>Welsh speaker, 29.6</a:t>
            </a:r>
            <a:r>
              <a:rPr lang="en-GB" sz="1400" dirty="0"/>
              <a:t>% </a:t>
            </a:r>
            <a:r>
              <a:rPr lang="en-GB" sz="1400" dirty="0" smtClean="0"/>
              <a:t>Welsh </a:t>
            </a:r>
            <a:r>
              <a:rPr lang="en-GB" sz="1400" dirty="0"/>
              <a:t>medium </a:t>
            </a:r>
          </a:p>
          <a:p>
            <a:pPr marL="285750" indent="-285750">
              <a:buFont typeface="Arial" panose="020B0604020202020204" pitchFamily="34" charset="0"/>
              <a:buChar char="•"/>
            </a:pPr>
            <a:r>
              <a:rPr lang="en-GB" sz="1400" dirty="0" smtClean="0"/>
              <a:t>36.0%  of those who gained QTS in 05/06 met </a:t>
            </a:r>
            <a:r>
              <a:rPr lang="en-GB" sz="1400" dirty="0"/>
              <a:t>the </a:t>
            </a:r>
            <a:r>
              <a:rPr lang="en-GB" sz="1400" dirty="0" smtClean="0"/>
              <a:t>practising </a:t>
            </a:r>
            <a:r>
              <a:rPr lang="en-GB" sz="1400" dirty="0"/>
              <a:t>teacher standards </a:t>
            </a:r>
            <a:r>
              <a:rPr lang="en-GB" sz="1400" dirty="0" smtClean="0"/>
              <a:t>in Wales in 2007, </a:t>
            </a:r>
            <a:r>
              <a:rPr lang="en-GB" sz="1400" dirty="0"/>
              <a:t>11.9% in 2008, 4.6% in 2009, 4.2% between 2010-2016.  4.8% passed elsewhere in UK, 0.1% fail, 38.4% induction status is not yet completed or </a:t>
            </a:r>
            <a:r>
              <a:rPr lang="en-GB" sz="1400" dirty="0" smtClean="0"/>
              <a:t>unknown.</a:t>
            </a:r>
          </a:p>
          <a:p>
            <a:pPr marL="285750" indent="-285750">
              <a:buFont typeface="Arial" panose="020B0604020202020204" pitchFamily="34" charset="0"/>
              <a:buChar char="•"/>
            </a:pPr>
            <a:endParaRPr lang="en-GB" dirty="0"/>
          </a:p>
        </p:txBody>
      </p:sp>
      <p:sp>
        <p:nvSpPr>
          <p:cNvPr id="5" name="TextBox 4"/>
          <p:cNvSpPr txBox="1"/>
          <p:nvPr/>
        </p:nvSpPr>
        <p:spPr>
          <a:xfrm>
            <a:off x="74424" y="789592"/>
            <a:ext cx="8928992" cy="523220"/>
          </a:xfrm>
          <a:prstGeom prst="rect">
            <a:avLst/>
          </a:prstGeom>
          <a:noFill/>
        </p:spPr>
        <p:txBody>
          <a:bodyPr wrap="square" rtlCol="0">
            <a:spAutoFit/>
          </a:bodyPr>
          <a:lstStyle/>
          <a:p>
            <a:r>
              <a:rPr lang="en-GB" sz="1400" dirty="0" smtClean="0"/>
              <a:t>1,965 gained QTS during the 2005/06 college exit initial notification. </a:t>
            </a:r>
          </a:p>
          <a:p>
            <a:r>
              <a:rPr lang="en-GB" sz="1400" dirty="0" smtClean="0"/>
              <a:t>952 (48.4%) are not currently registered as school teachers with the EWC.  The others are summarised below: </a:t>
            </a:r>
            <a:endParaRPr lang="en-GB" sz="1400" dirty="0"/>
          </a:p>
        </p:txBody>
      </p:sp>
      <p:sp>
        <p:nvSpPr>
          <p:cNvPr id="6" name="TextBox 5"/>
          <p:cNvSpPr txBox="1"/>
          <p:nvPr/>
        </p:nvSpPr>
        <p:spPr>
          <a:xfrm>
            <a:off x="2843808" y="6249588"/>
            <a:ext cx="2520280" cy="369332"/>
          </a:xfrm>
          <a:prstGeom prst="rect">
            <a:avLst/>
          </a:prstGeom>
          <a:noFill/>
        </p:spPr>
        <p:txBody>
          <a:bodyPr wrap="square" rtlCol="0">
            <a:spAutoFit/>
          </a:bodyPr>
          <a:lstStyle/>
          <a:p>
            <a:r>
              <a:rPr lang="en-GB" dirty="0" smtClean="0"/>
              <a:t>Source: EWC</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120059864"/>
              </p:ext>
            </p:extLst>
          </p:nvPr>
        </p:nvGraphicFramePr>
        <p:xfrm>
          <a:off x="179510" y="1312811"/>
          <a:ext cx="8823905" cy="3615651"/>
        </p:xfrm>
        <a:graphic>
          <a:graphicData uri="http://schemas.openxmlformats.org/drawingml/2006/table">
            <a:tbl>
              <a:tblPr/>
              <a:tblGrid>
                <a:gridCol w="3652824"/>
                <a:gridCol w="962062"/>
                <a:gridCol w="962062"/>
                <a:gridCol w="962062"/>
                <a:gridCol w="1322833"/>
                <a:gridCol w="962062"/>
              </a:tblGrid>
              <a:tr h="197608">
                <a:tc gridSpan="6">
                  <a:txBody>
                    <a:bodyPr/>
                    <a:lstStyle/>
                    <a:p>
                      <a:pPr algn="ctr" rtl="0" fontAlgn="ctr"/>
                      <a:r>
                        <a:rPr lang="en-GB" sz="1300" b="0" i="0" u="none" strike="noStrike" dirty="0" smtClean="0">
                          <a:solidFill>
                            <a:srgbClr val="FFFFFF"/>
                          </a:solidFill>
                          <a:effectLst/>
                          <a:latin typeface="Calibri" panose="020F0502020204030204" pitchFamily="34" charset="0"/>
                        </a:rPr>
                        <a:t>1</a:t>
                      </a:r>
                      <a:r>
                        <a:rPr lang="en-GB" sz="1300" b="0" i="0" u="none" strike="noStrike" baseline="0" dirty="0" smtClean="0">
                          <a:solidFill>
                            <a:srgbClr val="FFFFFF"/>
                          </a:solidFill>
                          <a:effectLst/>
                          <a:latin typeface="Calibri" panose="020F0502020204030204" pitchFamily="34" charset="0"/>
                        </a:rPr>
                        <a:t> March 2017</a:t>
                      </a:r>
                      <a:endParaRPr lang="en-GB" sz="1300" b="0" i="0" u="none" strike="noStrike" dirty="0">
                        <a:solidFill>
                          <a:srgbClr val="FFFFFF"/>
                        </a:solidFill>
                        <a:effectLst/>
                        <a:latin typeface="Calibri" panose="020F0502020204030204" pitchFamily="34"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622437">
                <a:tc>
                  <a:txBody>
                    <a:bodyPr/>
                    <a:lstStyle/>
                    <a:p>
                      <a:pPr algn="ctr" rtl="0" fontAlgn="ctr"/>
                      <a:r>
                        <a:rPr lang="en-GB" sz="1300" b="0" i="0" u="none" strike="noStrike" dirty="0">
                          <a:solidFill>
                            <a:srgbClr val="FFFFFF"/>
                          </a:solidFill>
                          <a:effectLst/>
                          <a:latin typeface="Calibri" panose="020F0502020204030204" pitchFamily="34" charset="0"/>
                        </a:rPr>
                        <a:t>Gained QTS during the 2005/06 college exit</a:t>
                      </a: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Nursery and primary</a:t>
                      </a: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Middle</a:t>
                      </a: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Secondary</a:t>
                      </a: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Special, independent, others in and out of service</a:t>
                      </a: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a:solidFill>
                            <a:srgbClr val="FFFFFF"/>
                          </a:solidFill>
                          <a:effectLst/>
                          <a:latin typeface="Calibri" panose="020F0502020204030204" pitchFamily="34" charset="0"/>
                        </a:rPr>
                        <a:t>Total</a:t>
                      </a: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dirty="0" err="1" smtClean="0">
                          <a:solidFill>
                            <a:srgbClr val="000000"/>
                          </a:solidFill>
                          <a:effectLst/>
                          <a:latin typeface="Calibri" panose="020F0502020204030204" pitchFamily="34" charset="0"/>
                        </a:rPr>
                        <a:t>Headteacher</a:t>
                      </a:r>
                      <a:endParaRPr lang="en-GB" sz="1300" b="0" i="0" u="none" strike="noStrike" dirty="0">
                        <a:solidFill>
                          <a:srgbClr val="000000"/>
                        </a:solidFill>
                        <a:effectLst/>
                        <a:latin typeface="Calibri" panose="020F0502020204030204" pitchFamily="34" charset="0"/>
                      </a:endParaRP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5</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FFFFFF"/>
                          </a:solidFill>
                          <a:effectLst/>
                          <a:latin typeface="Calibri" panose="020F0502020204030204" pitchFamily="34" charset="0"/>
                        </a:rPr>
                        <a:t>5</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dirty="0">
                          <a:solidFill>
                            <a:srgbClr val="000000"/>
                          </a:solidFill>
                          <a:effectLst/>
                          <a:latin typeface="Calibri" panose="020F0502020204030204" pitchFamily="34" charset="0"/>
                        </a:rPr>
                        <a:t>Assistant </a:t>
                      </a:r>
                      <a:r>
                        <a:rPr lang="en-GB" sz="1300" b="0" i="0" u="none" strike="noStrike" dirty="0" err="1" smtClean="0">
                          <a:solidFill>
                            <a:srgbClr val="000000"/>
                          </a:solidFill>
                          <a:effectLst/>
                          <a:latin typeface="Calibri" panose="020F0502020204030204" pitchFamily="34" charset="0"/>
                        </a:rPr>
                        <a:t>headteacher</a:t>
                      </a:r>
                      <a:endParaRPr lang="en-GB" sz="1300" b="0" i="0" u="none" strike="noStrike" dirty="0">
                        <a:solidFill>
                          <a:srgbClr val="000000"/>
                        </a:solidFill>
                        <a:effectLst/>
                        <a:latin typeface="Calibri" panose="020F0502020204030204" pitchFamily="34" charset="0"/>
                      </a:endParaRP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3</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11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FFFFFF"/>
                          </a:solidFill>
                          <a:effectLst/>
                          <a:latin typeface="Calibri" panose="020F0502020204030204" pitchFamily="34" charset="0"/>
                        </a:rPr>
                        <a:t>15</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dirty="0">
                          <a:solidFill>
                            <a:srgbClr val="000000"/>
                          </a:solidFill>
                          <a:effectLst/>
                          <a:latin typeface="Calibri" panose="020F0502020204030204" pitchFamily="34" charset="0"/>
                        </a:rPr>
                        <a:t>Deputy head</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28</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2</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FFFFFF"/>
                          </a:solidFill>
                          <a:effectLst/>
                          <a:latin typeface="Calibri" panose="020F0502020204030204" pitchFamily="34" charset="0"/>
                        </a:rPr>
                        <a:t>31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a:solidFill>
                            <a:srgbClr val="000000"/>
                          </a:solidFill>
                          <a:effectLst/>
                          <a:latin typeface="Calibri" panose="020F0502020204030204" pitchFamily="34" charset="0"/>
                        </a:rPr>
                        <a:t>Head of department</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17</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FFFFFF"/>
                          </a:solidFill>
                          <a:effectLst/>
                          <a:latin typeface="Calibri" panose="020F0502020204030204" pitchFamily="34" charset="0"/>
                        </a:rPr>
                        <a:t>18</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a:solidFill>
                            <a:srgbClr val="000000"/>
                          </a:solidFill>
                          <a:effectLst/>
                          <a:latin typeface="Calibri" panose="020F0502020204030204" pitchFamily="34" charset="0"/>
                        </a:rPr>
                        <a:t>Head of year</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FFFFFF"/>
                          </a:solidFill>
                          <a:effectLst/>
                          <a:latin typeface="Calibri" panose="020F0502020204030204" pitchFamily="34" charset="0"/>
                        </a:rPr>
                        <a:t>1</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a:solidFill>
                            <a:srgbClr val="000000"/>
                          </a:solidFill>
                          <a:effectLst/>
                          <a:latin typeface="Calibri" panose="020F0502020204030204" pitchFamily="34" charset="0"/>
                        </a:rPr>
                        <a:t>Teacher</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410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17</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339</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000000"/>
                          </a:solidFill>
                          <a:effectLst/>
                          <a:latin typeface="Calibri" panose="020F0502020204030204" pitchFamily="34" charset="0"/>
                        </a:rPr>
                        <a:t>40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FFFFFF"/>
                          </a:solidFill>
                          <a:effectLst/>
                          <a:latin typeface="Calibri" panose="020F0502020204030204" pitchFamily="34" charset="0"/>
                        </a:rPr>
                        <a:t>806</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dirty="0">
                          <a:solidFill>
                            <a:srgbClr val="000000"/>
                          </a:solidFill>
                          <a:effectLst/>
                          <a:latin typeface="Calibri" panose="020F0502020204030204" pitchFamily="34" charset="0"/>
                        </a:rPr>
                        <a:t>Supply teacher</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76</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FFFFFF"/>
                          </a:solidFill>
                          <a:effectLst/>
                          <a:latin typeface="Calibri" panose="020F0502020204030204" pitchFamily="34" charset="0"/>
                        </a:rPr>
                        <a:t>76</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dirty="0">
                          <a:solidFill>
                            <a:srgbClr val="000000"/>
                          </a:solidFill>
                          <a:effectLst/>
                          <a:latin typeface="Calibri" panose="020F0502020204030204" pitchFamily="34" charset="0"/>
                        </a:rPr>
                        <a:t>No </a:t>
                      </a:r>
                      <a:r>
                        <a:rPr lang="en-GB" sz="1300" b="0" i="0" u="none" strike="noStrike" dirty="0" smtClean="0">
                          <a:solidFill>
                            <a:srgbClr val="000000"/>
                          </a:solidFill>
                          <a:effectLst/>
                          <a:latin typeface="Calibri" panose="020F0502020204030204" pitchFamily="34" charset="0"/>
                        </a:rPr>
                        <a:t>employment details</a:t>
                      </a:r>
                      <a:endParaRPr lang="en-GB" sz="1300" b="0" i="0" u="none" strike="noStrike" dirty="0">
                        <a:solidFill>
                          <a:srgbClr val="000000"/>
                        </a:solidFill>
                        <a:effectLst/>
                        <a:latin typeface="Calibri" panose="020F0502020204030204" pitchFamily="34" charset="0"/>
                      </a:endParaRP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48</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FFFFFF"/>
                          </a:solidFill>
                          <a:effectLst/>
                          <a:latin typeface="Calibri" panose="020F0502020204030204" pitchFamily="34" charset="0"/>
                        </a:rPr>
                        <a:t>48</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576704">
                <a:tc>
                  <a:txBody>
                    <a:bodyPr/>
                    <a:lstStyle/>
                    <a:p>
                      <a:pPr algn="l" rtl="0" fontAlgn="b"/>
                      <a:r>
                        <a:rPr lang="en-GB" sz="1300" b="0" i="0" u="none" strike="noStrike">
                          <a:solidFill>
                            <a:srgbClr val="000000"/>
                          </a:solidFill>
                          <a:effectLst/>
                          <a:latin typeface="Calibri" panose="020F0502020204030204" pitchFamily="34" charset="0"/>
                        </a:rPr>
                        <a:t>Other including career break, home tutor, not employed as a teacher but working in an education field, on maternity, peripatetic teachers, post in FE</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000000"/>
                          </a:solidFill>
                          <a:effectLst/>
                          <a:latin typeface="Calibri" panose="020F0502020204030204" pitchFamily="34" charset="0"/>
                        </a:rPr>
                        <a:t>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000000"/>
                          </a:solidFill>
                          <a:effectLst/>
                          <a:latin typeface="Calibri" panose="020F0502020204030204" pitchFamily="34" charset="0"/>
                        </a:rPr>
                        <a:t>13</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FFFFFF"/>
                          </a:solidFill>
                          <a:effectLst/>
                          <a:latin typeface="Calibri" panose="020F0502020204030204" pitchFamily="34" charset="0"/>
                        </a:rPr>
                        <a:t>13</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223040">
                <a:tc>
                  <a:txBody>
                    <a:bodyPr/>
                    <a:lstStyle/>
                    <a:p>
                      <a:pPr algn="l" rtl="0" fontAlgn="b"/>
                      <a:r>
                        <a:rPr lang="en-GB" sz="1300" b="0" i="0" u="none" strike="noStrike" dirty="0">
                          <a:solidFill>
                            <a:srgbClr val="FFFFFF"/>
                          </a:solidFill>
                          <a:effectLst/>
                          <a:latin typeface="Calibri" panose="020F0502020204030204" pitchFamily="34" charset="0"/>
                        </a:rPr>
                        <a:t>Total</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a:solidFill>
                            <a:srgbClr val="FFFFFF"/>
                          </a:solidFill>
                          <a:effectLst/>
                          <a:latin typeface="Calibri" panose="020F0502020204030204" pitchFamily="34" charset="0"/>
                        </a:rPr>
                        <a:t>447</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a:solidFill>
                            <a:srgbClr val="FFFFFF"/>
                          </a:solidFill>
                          <a:effectLst/>
                          <a:latin typeface="Calibri" panose="020F0502020204030204" pitchFamily="34" charset="0"/>
                        </a:rPr>
                        <a:t>17</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a:solidFill>
                            <a:srgbClr val="FFFFFF"/>
                          </a:solidFill>
                          <a:effectLst/>
                          <a:latin typeface="Calibri" panose="020F0502020204030204" pitchFamily="34" charset="0"/>
                        </a:rPr>
                        <a:t>369</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a:solidFill>
                            <a:srgbClr val="FFFFFF"/>
                          </a:solidFill>
                          <a:effectLst/>
                          <a:latin typeface="Calibri" panose="020F0502020204030204" pitchFamily="34" charset="0"/>
                        </a:rPr>
                        <a:t>180</a:t>
                      </a: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smtClean="0">
                          <a:solidFill>
                            <a:srgbClr val="FFFFFF"/>
                          </a:solidFill>
                          <a:effectLst/>
                          <a:latin typeface="Calibri" panose="020F0502020204030204" pitchFamily="34" charset="0"/>
                        </a:rPr>
                        <a:t>1,013</a:t>
                      </a:r>
                      <a:endParaRPr lang="en-GB" sz="1300" b="0" i="0" u="none" strike="noStrike" dirty="0">
                        <a:solidFill>
                          <a:srgbClr val="FFFFFF"/>
                        </a:solidFill>
                        <a:effectLst/>
                        <a:latin typeface="Calibri" panose="020F0502020204030204" pitchFamily="34" charset="0"/>
                      </a:endParaRPr>
                    </a:p>
                  </a:txBody>
                  <a:tcPr marL="7777" marR="7777" marT="77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bl>
          </a:graphicData>
        </a:graphic>
      </p:graphicFrame>
    </p:spTree>
    <p:extLst>
      <p:ext uri="{BB962C8B-B14F-4D97-AF65-F5344CB8AC3E}">
        <p14:creationId xmlns:p14="http://schemas.microsoft.com/office/powerpoint/2010/main" val="41703219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78780"/>
            <a:ext cx="6983413" cy="648370"/>
          </a:xfrm>
        </p:spPr>
        <p:txBody>
          <a:bodyPr>
            <a:normAutofit fontScale="90000"/>
          </a:bodyPr>
          <a:lstStyle/>
          <a:p>
            <a:pPr algn="l"/>
            <a:r>
              <a:rPr lang="en-GB" sz="3600" dirty="0" smtClean="0"/>
              <a:t>5 year school teacher tracking analysis </a:t>
            </a:r>
            <a:endParaRPr lang="en-GB" sz="3600" dirty="0"/>
          </a:p>
        </p:txBody>
      </p:sp>
      <p:sp>
        <p:nvSpPr>
          <p:cNvPr id="4" name="TextBox 3"/>
          <p:cNvSpPr txBox="1"/>
          <p:nvPr/>
        </p:nvSpPr>
        <p:spPr>
          <a:xfrm>
            <a:off x="0" y="4726966"/>
            <a:ext cx="9144000" cy="1815882"/>
          </a:xfrm>
          <a:prstGeom prst="rect">
            <a:avLst/>
          </a:prstGeom>
          <a:noFill/>
        </p:spPr>
        <p:txBody>
          <a:bodyPr wrap="square" rtlCol="0">
            <a:spAutoFit/>
          </a:bodyPr>
          <a:lstStyle/>
          <a:p>
            <a:r>
              <a:rPr lang="en-GB" sz="1400" dirty="0"/>
              <a:t>Of the </a:t>
            </a:r>
            <a:r>
              <a:rPr lang="en-GB" sz="1400" dirty="0" smtClean="0"/>
              <a:t>947 </a:t>
            </a:r>
            <a:r>
              <a:rPr lang="en-GB" sz="1400" dirty="0"/>
              <a:t>currently registered: </a:t>
            </a:r>
            <a:endParaRPr lang="en-GB" sz="1400" dirty="0" smtClean="0"/>
          </a:p>
          <a:p>
            <a:pPr marL="285750" indent="-285750">
              <a:buFont typeface="Arial" panose="020B0604020202020204" pitchFamily="34" charset="0"/>
              <a:buChar char="•"/>
            </a:pPr>
            <a:r>
              <a:rPr lang="en-GB" sz="1400" dirty="0" smtClean="0"/>
              <a:t>74.4% female</a:t>
            </a:r>
          </a:p>
          <a:p>
            <a:pPr marL="285750" indent="-285750">
              <a:buFont typeface="Arial" panose="020B0604020202020204" pitchFamily="34" charset="0"/>
              <a:buChar char="•"/>
            </a:pPr>
            <a:r>
              <a:rPr lang="en-GB" sz="1400" dirty="0"/>
              <a:t>38.8% </a:t>
            </a:r>
            <a:r>
              <a:rPr lang="en-GB" sz="1400" dirty="0" smtClean="0"/>
              <a:t>Welsh </a:t>
            </a:r>
            <a:r>
              <a:rPr lang="en-GB" sz="1400" dirty="0"/>
              <a:t>speaker, 32.0% </a:t>
            </a:r>
            <a:r>
              <a:rPr lang="en-GB" sz="1400" dirty="0" smtClean="0"/>
              <a:t>Welsh </a:t>
            </a:r>
            <a:r>
              <a:rPr lang="en-GB" sz="1400" dirty="0"/>
              <a:t>medium </a:t>
            </a:r>
            <a:endParaRPr lang="en-GB" sz="1400" dirty="0" smtClean="0"/>
          </a:p>
          <a:p>
            <a:pPr marL="285750" indent="-285750">
              <a:buFont typeface="Arial" panose="020B0604020202020204" pitchFamily="34" charset="0"/>
              <a:buChar char="•"/>
            </a:pPr>
            <a:r>
              <a:rPr lang="en-GB" sz="1400" dirty="0" smtClean="0"/>
              <a:t>32.5% </a:t>
            </a:r>
            <a:r>
              <a:rPr lang="en-GB" sz="1400" dirty="0"/>
              <a:t>of those who gained QTS in </a:t>
            </a:r>
            <a:r>
              <a:rPr lang="en-GB" sz="1400" dirty="0" smtClean="0"/>
              <a:t>10/11 </a:t>
            </a:r>
            <a:r>
              <a:rPr lang="en-GB" sz="1400" dirty="0"/>
              <a:t>met the practising teacher standards </a:t>
            </a:r>
            <a:r>
              <a:rPr lang="en-GB" sz="1400" dirty="0" smtClean="0"/>
              <a:t>in Wales 2012, 16.4% in 2013, 7.0% in 2014, 2.7% between 2015-2017. 3.5% </a:t>
            </a:r>
            <a:r>
              <a:rPr lang="en-GB" sz="1400" dirty="0"/>
              <a:t>passed elsewhere in UK, </a:t>
            </a:r>
            <a:r>
              <a:rPr lang="en-GB" sz="1400" dirty="0" smtClean="0"/>
              <a:t>37.8% </a:t>
            </a:r>
            <a:r>
              <a:rPr lang="en-GB" sz="1400" dirty="0"/>
              <a:t>induction status is not yet completed or </a:t>
            </a:r>
            <a:r>
              <a:rPr lang="en-GB" sz="1400" dirty="0" smtClean="0"/>
              <a:t>unknown. None hold NPQH </a:t>
            </a:r>
          </a:p>
          <a:p>
            <a:pPr marL="285750" indent="-285750">
              <a:buFont typeface="Arial" panose="020B0604020202020204" pitchFamily="34" charset="0"/>
              <a:buChar char="•"/>
            </a:pPr>
            <a:r>
              <a:rPr lang="en-GB" sz="1400" dirty="0"/>
              <a:t>Reason not to renew registration – mainly teaching elsewhere</a:t>
            </a:r>
          </a:p>
          <a:p>
            <a:pPr marL="285750" indent="-285750">
              <a:buFont typeface="Arial" panose="020B0604020202020204" pitchFamily="34" charset="0"/>
              <a:buChar char="•"/>
            </a:pPr>
            <a:endParaRPr lang="en-GB" sz="1400" dirty="0" smtClean="0"/>
          </a:p>
        </p:txBody>
      </p:sp>
      <p:sp>
        <p:nvSpPr>
          <p:cNvPr id="5" name="TextBox 4"/>
          <p:cNvSpPr txBox="1"/>
          <p:nvPr/>
        </p:nvSpPr>
        <p:spPr>
          <a:xfrm>
            <a:off x="0" y="751076"/>
            <a:ext cx="8928992" cy="523220"/>
          </a:xfrm>
          <a:prstGeom prst="rect">
            <a:avLst/>
          </a:prstGeom>
          <a:noFill/>
        </p:spPr>
        <p:txBody>
          <a:bodyPr wrap="square" rtlCol="0">
            <a:spAutoFit/>
          </a:bodyPr>
          <a:lstStyle/>
          <a:p>
            <a:r>
              <a:rPr lang="en-GB" sz="1400" dirty="0" smtClean="0"/>
              <a:t>1,678 gained QTS during the 2010/11 college exit initial notification (1200 PG/478 UG). </a:t>
            </a:r>
          </a:p>
          <a:p>
            <a:r>
              <a:rPr lang="en-GB" sz="1400" dirty="0"/>
              <a:t>731 </a:t>
            </a:r>
            <a:r>
              <a:rPr lang="en-GB" sz="1400" dirty="0" smtClean="0"/>
              <a:t>(43.6%) are </a:t>
            </a:r>
            <a:r>
              <a:rPr lang="en-GB" sz="1400" dirty="0"/>
              <a:t>not currently registered as school teachers with the EWC.  </a:t>
            </a:r>
            <a:r>
              <a:rPr lang="en-GB" sz="1400" dirty="0" smtClean="0"/>
              <a:t>The others are summarised below: </a:t>
            </a:r>
            <a:endParaRPr lang="en-GB" sz="1400" dirty="0"/>
          </a:p>
        </p:txBody>
      </p:sp>
      <p:graphicFrame>
        <p:nvGraphicFramePr>
          <p:cNvPr id="3" name="Table 2"/>
          <p:cNvGraphicFramePr>
            <a:graphicFrameLocks noGrp="1"/>
          </p:cNvGraphicFramePr>
          <p:nvPr>
            <p:extLst>
              <p:ext uri="{D42A27DB-BD31-4B8C-83A1-F6EECF244321}">
                <p14:modId xmlns:p14="http://schemas.microsoft.com/office/powerpoint/2010/main" val="1510282208"/>
              </p:ext>
            </p:extLst>
          </p:nvPr>
        </p:nvGraphicFramePr>
        <p:xfrm>
          <a:off x="107504" y="1275660"/>
          <a:ext cx="8821488" cy="3462756"/>
        </p:xfrm>
        <a:graphic>
          <a:graphicData uri="http://schemas.openxmlformats.org/drawingml/2006/table">
            <a:tbl>
              <a:tblPr/>
              <a:tblGrid>
                <a:gridCol w="4609278"/>
                <a:gridCol w="805715"/>
                <a:gridCol w="952209"/>
                <a:gridCol w="784745"/>
                <a:gridCol w="1128068"/>
                <a:gridCol w="541473"/>
              </a:tblGrid>
              <a:tr h="191045">
                <a:tc gridSpan="6">
                  <a:txBody>
                    <a:bodyPr/>
                    <a:lstStyle/>
                    <a:p>
                      <a:pPr algn="ctr" rtl="0" fontAlgn="b"/>
                      <a:r>
                        <a:rPr lang="en-GB" sz="1300" b="0" i="0" u="none" strike="noStrike" baseline="0" dirty="0" smtClean="0">
                          <a:solidFill>
                            <a:srgbClr val="FFFFFF"/>
                          </a:solidFill>
                          <a:effectLst/>
                          <a:latin typeface="Calibri" panose="020F0502020204030204" pitchFamily="34" charset="0"/>
                        </a:rPr>
                        <a:t>1 March 2017</a:t>
                      </a:r>
                      <a:endParaRPr lang="en-GB" sz="1300" b="0" i="0" u="none" strike="noStrike" dirty="0">
                        <a:solidFill>
                          <a:srgbClr val="FFFFFF"/>
                        </a:solidFill>
                        <a:effectLst/>
                        <a:latin typeface="Calibri" panose="020F0502020204030204" pitchFamily="34" charset="0"/>
                      </a:endParaRP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795199">
                <a:tc>
                  <a:txBody>
                    <a:bodyPr/>
                    <a:lstStyle/>
                    <a:p>
                      <a:pPr algn="ctr" rtl="0" fontAlgn="ctr"/>
                      <a:r>
                        <a:rPr lang="en-GB" sz="1300" b="0" i="0" u="none" strike="noStrike" dirty="0">
                          <a:solidFill>
                            <a:srgbClr val="FFFFFF"/>
                          </a:solidFill>
                          <a:effectLst/>
                          <a:latin typeface="Calibri" panose="020F0502020204030204" pitchFamily="34" charset="0"/>
                        </a:rPr>
                        <a:t>Gained QTS during the 2010/11 college exit</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Nursery and primary</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Middle</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Secondary</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Special, independent, others in and out of service</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rtl="0" fontAlgn="ctr"/>
                      <a:r>
                        <a:rPr lang="en-GB" sz="1300" b="0" i="0" u="none" strike="noStrike" dirty="0">
                          <a:solidFill>
                            <a:srgbClr val="FFFFFF"/>
                          </a:solidFill>
                          <a:effectLst/>
                          <a:latin typeface="Calibri" panose="020F0502020204030204" pitchFamily="34" charset="0"/>
                        </a:rPr>
                        <a:t>Total</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6912">
                <a:tc>
                  <a:txBody>
                    <a:bodyPr/>
                    <a:lstStyle/>
                    <a:p>
                      <a:pPr algn="l" rtl="0" fontAlgn="b"/>
                      <a:r>
                        <a:rPr lang="en-GB" sz="1300" b="0" i="0" u="none" strike="noStrike" dirty="0" err="1" smtClean="0">
                          <a:solidFill>
                            <a:srgbClr val="000000"/>
                          </a:solidFill>
                          <a:effectLst/>
                          <a:latin typeface="Calibri" panose="020F0502020204030204" pitchFamily="34" charset="0"/>
                        </a:rPr>
                        <a:t>Headteacher</a:t>
                      </a:r>
                      <a:endParaRPr lang="en-GB" sz="1300" b="0" i="0" u="none" strike="noStrike" dirty="0">
                        <a:solidFill>
                          <a:srgbClr val="000000"/>
                        </a:solidFill>
                        <a:effectLst/>
                        <a:latin typeface="Calibri" panose="020F0502020204030204" pitchFamily="34" charset="0"/>
                      </a:endParaRP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1</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FFFFFF"/>
                          </a:solidFill>
                          <a:effectLst/>
                          <a:latin typeface="Calibri" panose="020F0502020204030204" pitchFamily="34" charset="0"/>
                        </a:rPr>
                        <a:t>1</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dirty="0">
                          <a:solidFill>
                            <a:srgbClr val="000000"/>
                          </a:solidFill>
                          <a:effectLst/>
                          <a:latin typeface="Calibri" panose="020F0502020204030204" pitchFamily="34" charset="0"/>
                        </a:rPr>
                        <a:t>Assistant </a:t>
                      </a:r>
                      <a:r>
                        <a:rPr lang="en-GB" sz="1300" b="0" i="0" u="none" strike="noStrike" dirty="0" err="1" smtClean="0">
                          <a:solidFill>
                            <a:srgbClr val="000000"/>
                          </a:solidFill>
                          <a:effectLst/>
                          <a:latin typeface="Calibri" panose="020F0502020204030204" pitchFamily="34" charset="0"/>
                        </a:rPr>
                        <a:t>headteacher</a:t>
                      </a:r>
                      <a:endParaRPr lang="en-GB" sz="1300" b="0" i="0" u="none" strike="noStrike" dirty="0">
                        <a:solidFill>
                          <a:srgbClr val="000000"/>
                        </a:solidFill>
                        <a:effectLst/>
                        <a:latin typeface="Calibri" panose="020F0502020204030204" pitchFamily="34" charset="0"/>
                      </a:endParaRP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dirty="0">
                          <a:solidFill>
                            <a:srgbClr val="000000"/>
                          </a:solidFill>
                          <a:effectLst/>
                          <a:latin typeface="Calibri" panose="020F0502020204030204" pitchFamily="34" charset="0"/>
                        </a:rPr>
                        <a:t>1</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FFFFFF"/>
                          </a:solidFill>
                          <a:effectLst/>
                          <a:latin typeface="Calibri" panose="020F0502020204030204" pitchFamily="34" charset="0"/>
                        </a:rPr>
                        <a:t>1</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a:solidFill>
                            <a:srgbClr val="000000"/>
                          </a:solidFill>
                          <a:effectLst/>
                          <a:latin typeface="Calibri" panose="020F0502020204030204" pitchFamily="34" charset="0"/>
                        </a:rPr>
                        <a:t>Deputy head</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1</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1</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FFFFFF"/>
                          </a:solidFill>
                          <a:effectLst/>
                          <a:latin typeface="Calibri" panose="020F0502020204030204" pitchFamily="34" charset="0"/>
                        </a:rPr>
                        <a:t>2</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a:solidFill>
                            <a:srgbClr val="000000"/>
                          </a:solidFill>
                          <a:effectLst/>
                          <a:latin typeface="Calibri" panose="020F0502020204030204" pitchFamily="34" charset="0"/>
                        </a:rPr>
                        <a:t>Head of department</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1</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9</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dirty="0">
                          <a:solidFill>
                            <a:srgbClr val="FFFFFF"/>
                          </a:solidFill>
                          <a:effectLst/>
                          <a:latin typeface="Calibri" panose="020F0502020204030204" pitchFamily="34" charset="0"/>
                        </a:rPr>
                        <a:t>10</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dirty="0">
                          <a:solidFill>
                            <a:srgbClr val="000000"/>
                          </a:solidFill>
                          <a:effectLst/>
                          <a:latin typeface="Calibri" panose="020F0502020204030204" pitchFamily="34" charset="0"/>
                        </a:rPr>
                        <a:t>Head of year</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1</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dirty="0">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b"/>
                      <a:r>
                        <a:rPr lang="en-GB" sz="1300" b="0" i="0" u="none" strike="noStrike">
                          <a:solidFill>
                            <a:srgbClr val="FFFFFF"/>
                          </a:solidFill>
                          <a:effectLst/>
                          <a:latin typeface="Calibri" panose="020F0502020204030204" pitchFamily="34" charset="0"/>
                        </a:rPr>
                        <a:t>1</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a:solidFill>
                            <a:srgbClr val="000000"/>
                          </a:solidFill>
                          <a:effectLst/>
                          <a:latin typeface="Calibri" panose="020F0502020204030204" pitchFamily="34" charset="0"/>
                        </a:rPr>
                        <a:t>Teacher or senior teacher</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423</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20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312</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dirty="0">
                          <a:solidFill>
                            <a:srgbClr val="000000"/>
                          </a:solidFill>
                          <a:effectLst/>
                          <a:latin typeface="Calibri" panose="020F0502020204030204" pitchFamily="34" charset="0"/>
                        </a:rPr>
                        <a:t>25</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FFFFFF"/>
                          </a:solidFill>
                          <a:effectLst/>
                          <a:latin typeface="Calibri" panose="020F0502020204030204" pitchFamily="34" charset="0"/>
                        </a:rPr>
                        <a:t>780</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a:solidFill>
                            <a:srgbClr val="000000"/>
                          </a:solidFill>
                          <a:effectLst/>
                          <a:latin typeface="Calibri" panose="020F0502020204030204" pitchFamily="34" charset="0"/>
                        </a:rPr>
                        <a:t>Supply teacher</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94</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FFFFFF"/>
                          </a:solidFill>
                          <a:effectLst/>
                          <a:latin typeface="Calibri" panose="020F0502020204030204" pitchFamily="34" charset="0"/>
                        </a:rPr>
                        <a:t>94</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dirty="0">
                          <a:solidFill>
                            <a:srgbClr val="000000"/>
                          </a:solidFill>
                          <a:effectLst/>
                          <a:latin typeface="Calibri" panose="020F0502020204030204" pitchFamily="34" charset="0"/>
                        </a:rPr>
                        <a:t>No </a:t>
                      </a:r>
                      <a:r>
                        <a:rPr lang="en-GB" sz="1300" b="0" i="0" u="none" strike="noStrike" dirty="0" smtClean="0">
                          <a:solidFill>
                            <a:srgbClr val="000000"/>
                          </a:solidFill>
                          <a:effectLst/>
                          <a:latin typeface="Calibri" panose="020F0502020204030204" pitchFamily="34" charset="0"/>
                        </a:rPr>
                        <a:t>employment details</a:t>
                      </a:r>
                      <a:endParaRPr lang="en-GB" sz="1300" b="0" i="0" u="none" strike="noStrike" dirty="0">
                        <a:solidFill>
                          <a:srgbClr val="000000"/>
                        </a:solidFill>
                        <a:effectLst/>
                        <a:latin typeface="Calibri" panose="020F0502020204030204" pitchFamily="34" charset="0"/>
                      </a:endParaRP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45</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a:solidFill>
                            <a:srgbClr val="FFFFFF"/>
                          </a:solidFill>
                          <a:effectLst/>
                          <a:latin typeface="Calibri" panose="020F0502020204030204" pitchFamily="34" charset="0"/>
                        </a:rPr>
                        <a:t>45</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527271">
                <a:tc>
                  <a:txBody>
                    <a:bodyPr/>
                    <a:lstStyle/>
                    <a:p>
                      <a:pPr algn="l" rtl="0" fontAlgn="b"/>
                      <a:r>
                        <a:rPr lang="en-GB" sz="1300" b="0" i="0" u="none" strike="noStrike" dirty="0">
                          <a:solidFill>
                            <a:srgbClr val="000000"/>
                          </a:solidFill>
                          <a:effectLst/>
                          <a:latin typeface="Calibri" panose="020F0502020204030204" pitchFamily="34" charset="0"/>
                        </a:rPr>
                        <a:t>Other including career break, home tutor, not employed as a teacher but working in an education field, on maternity, peripatetic teachers, post in FE</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a:solidFill>
                            <a:srgbClr val="000000"/>
                          </a:solidFill>
                          <a:effectLst/>
                          <a:latin typeface="Calibri" panose="020F0502020204030204" pitchFamily="34" charset="0"/>
                        </a:rPr>
                        <a:t>0</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rtl="0" fontAlgn="ctr"/>
                      <a:r>
                        <a:rPr lang="en-GB" sz="1300" b="0" i="0" u="none" strike="noStrike" dirty="0">
                          <a:solidFill>
                            <a:srgbClr val="000000"/>
                          </a:solidFill>
                          <a:effectLst/>
                          <a:latin typeface="Calibri" panose="020F0502020204030204" pitchFamily="34" charset="0"/>
                        </a:rPr>
                        <a:t>13</a:t>
                      </a:r>
                    </a:p>
                  </a:txBody>
                  <a:tcPr marL="7893" marR="7893" marT="78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rtl="0" fontAlgn="b"/>
                      <a:r>
                        <a:rPr lang="en-GB" sz="1300" b="0" i="0" u="none" strike="noStrike" dirty="0">
                          <a:solidFill>
                            <a:srgbClr val="FFFFFF"/>
                          </a:solidFill>
                          <a:effectLst/>
                          <a:latin typeface="Calibri" panose="020F0502020204030204" pitchFamily="34" charset="0"/>
                        </a:rPr>
                        <a:t>13</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r h="191045">
                <a:tc>
                  <a:txBody>
                    <a:bodyPr/>
                    <a:lstStyle/>
                    <a:p>
                      <a:pPr algn="l" rtl="0" fontAlgn="b"/>
                      <a:r>
                        <a:rPr lang="en-GB" sz="1300" b="0" i="0" u="none" strike="noStrike" dirty="0">
                          <a:solidFill>
                            <a:srgbClr val="FFFFFF"/>
                          </a:solidFill>
                          <a:effectLst/>
                          <a:latin typeface="Calibri" panose="020F0502020204030204" pitchFamily="34" charset="0"/>
                        </a:rPr>
                        <a:t>Total</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a:solidFill>
                            <a:srgbClr val="FFFFFF"/>
                          </a:solidFill>
                          <a:effectLst/>
                          <a:latin typeface="Calibri" panose="020F0502020204030204" pitchFamily="34" charset="0"/>
                        </a:rPr>
                        <a:t>426</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a:solidFill>
                            <a:srgbClr val="FFFFFF"/>
                          </a:solidFill>
                          <a:effectLst/>
                          <a:latin typeface="Calibri" panose="020F0502020204030204" pitchFamily="34" charset="0"/>
                        </a:rPr>
                        <a:t>20</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a:solidFill>
                            <a:srgbClr val="FFFFFF"/>
                          </a:solidFill>
                          <a:effectLst/>
                          <a:latin typeface="Calibri" panose="020F0502020204030204" pitchFamily="34" charset="0"/>
                        </a:rPr>
                        <a:t>323</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a:solidFill>
                            <a:srgbClr val="FFFFFF"/>
                          </a:solidFill>
                          <a:effectLst/>
                          <a:latin typeface="Calibri" panose="020F0502020204030204" pitchFamily="34" charset="0"/>
                        </a:rPr>
                        <a:t>178</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r" rtl="0" fontAlgn="b"/>
                      <a:r>
                        <a:rPr lang="en-GB" sz="1300" b="0" i="0" u="none" strike="noStrike" dirty="0">
                          <a:solidFill>
                            <a:srgbClr val="FFFFFF"/>
                          </a:solidFill>
                          <a:effectLst/>
                          <a:latin typeface="Calibri" panose="020F0502020204030204" pitchFamily="34" charset="0"/>
                        </a:rPr>
                        <a:t>947</a:t>
                      </a:r>
                    </a:p>
                  </a:txBody>
                  <a:tcPr marL="7893" marR="7893" marT="78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r>
            </a:tbl>
          </a:graphicData>
        </a:graphic>
      </p:graphicFrame>
      <p:sp>
        <p:nvSpPr>
          <p:cNvPr id="6" name="TextBox 5"/>
          <p:cNvSpPr txBox="1"/>
          <p:nvPr/>
        </p:nvSpPr>
        <p:spPr>
          <a:xfrm>
            <a:off x="2987824" y="6237312"/>
            <a:ext cx="2160240" cy="369332"/>
          </a:xfrm>
          <a:prstGeom prst="rect">
            <a:avLst/>
          </a:prstGeom>
          <a:noFill/>
        </p:spPr>
        <p:txBody>
          <a:bodyPr wrap="square" rtlCol="0">
            <a:spAutoFit/>
          </a:bodyPr>
          <a:lstStyle/>
          <a:p>
            <a:r>
              <a:rPr lang="en-GB" dirty="0" smtClean="0"/>
              <a:t>Source: EWC</a:t>
            </a:r>
            <a:endParaRPr lang="en-GB" dirty="0"/>
          </a:p>
        </p:txBody>
      </p:sp>
    </p:spTree>
    <p:extLst>
      <p:ext uri="{BB962C8B-B14F-4D97-AF65-F5344CB8AC3E}">
        <p14:creationId xmlns:p14="http://schemas.microsoft.com/office/powerpoint/2010/main" val="38139477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135767874"/>
              </p:ext>
            </p:extLst>
          </p:nvPr>
        </p:nvGraphicFramePr>
        <p:xfrm>
          <a:off x="179512" y="404664"/>
          <a:ext cx="8784976" cy="5816831"/>
        </p:xfrm>
        <a:graphic>
          <a:graphicData uri="http://schemas.openxmlformats.org/drawingml/2006/table">
            <a:tbl>
              <a:tblPr firstRow="1" bandRow="1"/>
              <a:tblGrid>
                <a:gridCol w="3049319"/>
                <a:gridCol w="5735657"/>
              </a:tblGrid>
              <a:tr h="325468">
                <a:tc>
                  <a:txBody>
                    <a:bodyPr/>
                    <a:lstStyle/>
                    <a:p>
                      <a:pPr algn="l" fontAlgn="ctr"/>
                      <a:r>
                        <a:rPr lang="en-GB" sz="1300" b="1" i="0" u="none" strike="noStrike" dirty="0">
                          <a:solidFill>
                            <a:srgbClr val="FFFFFF"/>
                          </a:solidFill>
                          <a:effectLst/>
                          <a:latin typeface="Calibri" panose="020F0502020204030204" pitchFamily="34" charset="0"/>
                        </a:rPr>
                        <a:t>Professional body</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l" fontAlgn="t"/>
                      <a:r>
                        <a:rPr lang="en-GB" sz="1300" b="0" i="0" u="none" strike="noStrike">
                          <a:solidFill>
                            <a:srgbClr val="000000"/>
                          </a:solidFill>
                          <a:effectLst/>
                          <a:latin typeface="Calibri" panose="020F0502020204030204" pitchFamily="34" charset="0"/>
                        </a:rPr>
                        <a:t> </a:t>
                      </a:r>
                    </a:p>
                  </a:txBody>
                  <a:tcPr marL="67252" marR="7472" marT="747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r>
              <a:tr h="394612">
                <a:tc>
                  <a:txBody>
                    <a:bodyPr/>
                    <a:lstStyle/>
                    <a:p>
                      <a:pPr algn="l" fontAlgn="ctr"/>
                      <a:r>
                        <a:rPr lang="en-GB" sz="1300" b="0" i="0" u="none" strike="noStrike">
                          <a:solidFill>
                            <a:srgbClr val="000000"/>
                          </a:solidFill>
                          <a:effectLst/>
                          <a:latin typeface="Calibri" panose="020F0502020204030204" pitchFamily="34" charset="0"/>
                        </a:rPr>
                        <a:t>General Teaching Council Scotland</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l" fontAlgn="ctr"/>
                      <a:r>
                        <a:rPr lang="en-GB" sz="1300" b="0" i="0" u="none" strike="noStrike" dirty="0" smtClean="0">
                          <a:solidFill>
                            <a:srgbClr val="000000"/>
                          </a:solidFill>
                          <a:effectLst/>
                          <a:latin typeface="Calibri" panose="020F0502020204030204" pitchFamily="34" charset="0"/>
                        </a:rPr>
                        <a:t>133 teachers currently </a:t>
                      </a:r>
                      <a:r>
                        <a:rPr lang="en-GB" sz="1300" b="0" i="0" u="none" strike="noStrike" dirty="0">
                          <a:solidFill>
                            <a:srgbClr val="000000"/>
                          </a:solidFill>
                          <a:effectLst/>
                          <a:latin typeface="Calibri" panose="020F0502020204030204" pitchFamily="34" charset="0"/>
                        </a:rPr>
                        <a:t>registered with GTCS hold teaching qualifications gained in Wales. 55 are within the primary sector, 76 secondary sector, and 2 within FE</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251984">
                <a:tc>
                  <a:txBody>
                    <a:bodyPr/>
                    <a:lstStyle/>
                    <a:p>
                      <a:pPr algn="l" fontAlgn="ctr"/>
                      <a:r>
                        <a:rPr lang="en-GB" sz="1300" b="0" i="0" u="none" strike="noStrike">
                          <a:solidFill>
                            <a:srgbClr val="000000"/>
                          </a:solidFill>
                          <a:effectLst/>
                          <a:latin typeface="Calibri" panose="020F0502020204030204" pitchFamily="34" charset="0"/>
                        </a:rPr>
                        <a:t>General Teaching Council Northern Ireland</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l" fontAlgn="ctr"/>
                      <a:r>
                        <a:rPr lang="en-GB" sz="1300" b="0" i="0" u="none" strike="noStrike" dirty="0">
                          <a:solidFill>
                            <a:srgbClr val="000000"/>
                          </a:solidFill>
                          <a:effectLst/>
                          <a:latin typeface="Calibri" panose="020F0502020204030204" pitchFamily="34" charset="0"/>
                        </a:rPr>
                        <a:t>There are approximately 269 </a:t>
                      </a:r>
                      <a:r>
                        <a:rPr lang="en-GB" sz="1300" b="0" i="0" u="none" strike="noStrike" dirty="0" smtClean="0">
                          <a:solidFill>
                            <a:srgbClr val="000000"/>
                          </a:solidFill>
                          <a:effectLst/>
                          <a:latin typeface="Calibri" panose="020F0502020204030204" pitchFamily="34" charset="0"/>
                        </a:rPr>
                        <a:t>teachers </a:t>
                      </a:r>
                      <a:r>
                        <a:rPr lang="en-GB" sz="1300" b="0" i="0" u="none" strike="noStrike" dirty="0">
                          <a:solidFill>
                            <a:srgbClr val="000000"/>
                          </a:solidFill>
                          <a:effectLst/>
                          <a:latin typeface="Calibri" panose="020F0502020204030204" pitchFamily="34" charset="0"/>
                        </a:rPr>
                        <a:t>who qualified in Wales.</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624899">
                <a:tc>
                  <a:txBody>
                    <a:bodyPr/>
                    <a:lstStyle/>
                    <a:p>
                      <a:pPr algn="l" fontAlgn="ctr"/>
                      <a:r>
                        <a:rPr lang="en-GB" sz="1300" b="0" i="0" u="none" strike="noStrike">
                          <a:solidFill>
                            <a:srgbClr val="000000"/>
                          </a:solidFill>
                          <a:effectLst/>
                          <a:latin typeface="Calibri" panose="020F0502020204030204" pitchFamily="34" charset="0"/>
                        </a:rPr>
                        <a:t>Queensland College of Teachers</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l" fontAlgn="ctr"/>
                      <a:r>
                        <a:rPr lang="en-GB" sz="1300" b="0" i="0" u="none" strike="noStrike" dirty="0">
                          <a:solidFill>
                            <a:srgbClr val="000000"/>
                          </a:solidFill>
                          <a:effectLst/>
                          <a:latin typeface="Calibri" panose="020F0502020204030204" pitchFamily="34" charset="0"/>
                        </a:rPr>
                        <a:t>A total of 104,593 teachers are currently registered with QCT. A total of 73 have an initial teaching qualification gained in Wales. (26 </a:t>
                      </a:r>
                      <a:r>
                        <a:rPr lang="en-GB" sz="1300" b="0" i="0" u="none" strike="noStrike" dirty="0" smtClean="0">
                          <a:solidFill>
                            <a:srgbClr val="000000"/>
                          </a:solidFill>
                          <a:effectLst/>
                          <a:latin typeface="Calibri" panose="020F0502020204030204" pitchFamily="34" charset="0"/>
                        </a:rPr>
                        <a:t>teachers </a:t>
                      </a:r>
                      <a:r>
                        <a:rPr lang="en-GB" sz="1300" b="0" i="0" u="none" strike="noStrike" dirty="0">
                          <a:solidFill>
                            <a:srgbClr val="000000"/>
                          </a:solidFill>
                          <a:effectLst/>
                          <a:latin typeface="Calibri" panose="020F0502020204030204" pitchFamily="34" charset="0"/>
                        </a:rPr>
                        <a:t>gained their teaching qualification in the year 2000 or after)</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325468">
                <a:tc>
                  <a:txBody>
                    <a:bodyPr/>
                    <a:lstStyle/>
                    <a:p>
                      <a:pPr algn="l" fontAlgn="ctr"/>
                      <a:r>
                        <a:rPr lang="en-GB" sz="1300" b="0" i="0" u="none" strike="noStrike">
                          <a:solidFill>
                            <a:srgbClr val="000000"/>
                          </a:solidFill>
                          <a:effectLst/>
                          <a:latin typeface="Calibri" panose="020F0502020204030204" pitchFamily="34" charset="0"/>
                        </a:rPr>
                        <a:t>Australian Capital Territory Teacher Quality Institute</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l" fontAlgn="ctr"/>
                      <a:r>
                        <a:rPr lang="en-GB" sz="1300" b="0" i="0" u="none" strike="noStrike" dirty="0">
                          <a:solidFill>
                            <a:srgbClr val="000000"/>
                          </a:solidFill>
                          <a:effectLst/>
                          <a:latin typeface="Calibri" panose="020F0502020204030204" pitchFamily="34" charset="0"/>
                        </a:rPr>
                        <a:t>A total of 343 teachers currently registered hold UK qualifications.</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698962">
                <a:tc>
                  <a:txBody>
                    <a:bodyPr/>
                    <a:lstStyle/>
                    <a:p>
                      <a:pPr algn="l" fontAlgn="ctr"/>
                      <a:r>
                        <a:rPr lang="en-GB" sz="1300" b="0" i="0" u="none" strike="noStrike">
                          <a:solidFill>
                            <a:srgbClr val="000000"/>
                          </a:solidFill>
                          <a:effectLst/>
                          <a:latin typeface="Calibri" panose="020F0502020204030204" pitchFamily="34" charset="0"/>
                        </a:rPr>
                        <a:t>Teacher Registration Board of the South Australia</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l" fontAlgn="ctr"/>
                      <a:r>
                        <a:rPr lang="en-GB" sz="1300" b="0" i="0" u="none" strike="noStrike" dirty="0">
                          <a:solidFill>
                            <a:srgbClr val="000000"/>
                          </a:solidFill>
                          <a:effectLst/>
                          <a:latin typeface="Calibri" panose="020F0502020204030204" pitchFamily="34" charset="0"/>
                        </a:rPr>
                        <a:t>A total of 21 assessments were conducted for qualifications from a Welsh Institute from 2008 to date, and of these 20 went on to become registered in South Australia. To date, 19 are still registered with the SATRB. Of the 21, 6 were born in Wales, 7 in England 5 in the UK (area not specified) and 3 outside the UK.</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1446814">
                <a:tc>
                  <a:txBody>
                    <a:bodyPr/>
                    <a:lstStyle/>
                    <a:p>
                      <a:pPr algn="l" fontAlgn="ctr"/>
                      <a:r>
                        <a:rPr lang="en-GB" sz="1300" b="0" i="0" u="none" strike="noStrike">
                          <a:solidFill>
                            <a:srgbClr val="000000"/>
                          </a:solidFill>
                          <a:effectLst/>
                          <a:latin typeface="Calibri" panose="020F0502020204030204" pitchFamily="34" charset="0"/>
                        </a:rPr>
                        <a:t>Teachers Registration Board of Western Australia</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l" fontAlgn="ctr"/>
                      <a:r>
                        <a:rPr lang="en-AU" sz="1300" b="0" i="0" u="none" strike="noStrike" dirty="0">
                          <a:solidFill>
                            <a:srgbClr val="000000"/>
                          </a:solidFill>
                          <a:effectLst/>
                          <a:latin typeface="Calibri" panose="020F0502020204030204" pitchFamily="34" charset="0"/>
                        </a:rPr>
                        <a:t>95 </a:t>
                      </a:r>
                      <a:r>
                        <a:rPr lang="en-AU" sz="1300" b="0" i="0" u="none" strike="noStrike" dirty="0" smtClean="0">
                          <a:solidFill>
                            <a:srgbClr val="000000"/>
                          </a:solidFill>
                          <a:effectLst/>
                          <a:latin typeface="Calibri" panose="020F0502020204030204" pitchFamily="34" charset="0"/>
                        </a:rPr>
                        <a:t>teachers </a:t>
                      </a:r>
                      <a:r>
                        <a:rPr lang="en-AU" sz="1300" b="0" i="0" u="none" strike="noStrike" dirty="0">
                          <a:solidFill>
                            <a:srgbClr val="000000"/>
                          </a:solidFill>
                          <a:effectLst/>
                          <a:latin typeface="Calibri" panose="020F0502020204030204" pitchFamily="34" charset="0"/>
                        </a:rPr>
                        <a:t>with the TRBWA have qualifications that were conferred in Wales. This includes teachers with a combination of qualifications that together have been determined as meeting the qualification requirements to be registered as a teacher in Western Australia. Additionally, generally, these are the qualifications that were presented as part of the teacher’s initial application for registration, registered teachers are not compelled to update their qualification profile.  Since 2007 there were 27 teachers seeking registration with them who have had qualifications conferred in Wales that have been assessed as meeting the requirements for teacher registration in West Australia.</a:t>
                      </a:r>
                      <a:endParaRPr lang="en-GB" sz="1300" b="0" i="0" u="none" strike="noStrike" dirty="0">
                        <a:solidFill>
                          <a:srgbClr val="000000"/>
                        </a:solidFill>
                        <a:effectLst/>
                        <a:latin typeface="Calibri" panose="020F0502020204030204" pitchFamily="34" charset="0"/>
                      </a:endParaRP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r h="721706">
                <a:tc>
                  <a:txBody>
                    <a:bodyPr/>
                    <a:lstStyle/>
                    <a:p>
                      <a:pPr algn="l" fontAlgn="ctr"/>
                      <a:r>
                        <a:rPr lang="en-GB" sz="1300" b="0" i="0" u="none" strike="noStrike">
                          <a:solidFill>
                            <a:srgbClr val="000000"/>
                          </a:solidFill>
                          <a:effectLst/>
                          <a:latin typeface="Calibri" panose="020F0502020204030204" pitchFamily="34" charset="0"/>
                        </a:rPr>
                        <a:t>Teacher Registration Board of Tasmania</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c>
                  <a:txBody>
                    <a:bodyPr/>
                    <a:lstStyle/>
                    <a:p>
                      <a:pPr algn="l" fontAlgn="ctr"/>
                      <a:r>
                        <a:rPr lang="en-GB" sz="1300" b="0" i="0" u="none" strike="noStrike">
                          <a:solidFill>
                            <a:srgbClr val="000000"/>
                          </a:solidFill>
                          <a:effectLst/>
                          <a:latin typeface="Calibri" panose="020F0502020204030204" pitchFamily="34" charset="0"/>
                        </a:rPr>
                        <a:t>Data was supplied which contained all the approved qualifications for 106 Tasmania registered teachers who studied their initial teaching degree in the UK. It is possible to discern that 7 were from Welsh Institutions, however these related to people who had completed their teaching qualification pre 2000. </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1F2"/>
                    </a:solidFill>
                  </a:tcPr>
                </a:tc>
              </a:tr>
              <a:tr h="416600">
                <a:tc>
                  <a:txBody>
                    <a:bodyPr/>
                    <a:lstStyle/>
                    <a:p>
                      <a:pPr algn="l" fontAlgn="ctr"/>
                      <a:r>
                        <a:rPr lang="en-GB" sz="1300" b="0" i="0" u="none" strike="noStrike">
                          <a:solidFill>
                            <a:srgbClr val="000000"/>
                          </a:solidFill>
                          <a:effectLst/>
                          <a:latin typeface="Calibri" panose="020F0502020204030204" pitchFamily="34" charset="0"/>
                        </a:rPr>
                        <a:t>Teacher Registration Board of the Northern Territory</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gn="l" fontAlgn="ctr"/>
                      <a:r>
                        <a:rPr lang="en-GB" sz="1300" b="0" i="0" u="none" strike="noStrike" dirty="0">
                          <a:solidFill>
                            <a:srgbClr val="000000"/>
                          </a:solidFill>
                          <a:effectLst/>
                          <a:latin typeface="Calibri" panose="020F0502020204030204" pitchFamily="34" charset="0"/>
                        </a:rPr>
                        <a:t>Between 2014 and 2017, 37 teachers were registered who had an initial teaching qualification from the UK.</a:t>
                      </a:r>
                    </a:p>
                  </a:txBody>
                  <a:tcPr marL="67252" marR="7472" marT="747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r>
            </a:tbl>
          </a:graphicData>
        </a:graphic>
      </p:graphicFrame>
    </p:spTree>
    <p:extLst>
      <p:ext uri="{BB962C8B-B14F-4D97-AF65-F5344CB8AC3E}">
        <p14:creationId xmlns:p14="http://schemas.microsoft.com/office/powerpoint/2010/main" val="40780289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24815"/>
            <a:ext cx="7488832" cy="1143000"/>
          </a:xfrm>
        </p:spPr>
        <p:txBody>
          <a:bodyPr>
            <a:noAutofit/>
          </a:bodyPr>
          <a:lstStyle/>
          <a:p>
            <a:pPr algn="l"/>
            <a:r>
              <a:rPr lang="en-GB" sz="4000" dirty="0" smtClean="0"/>
              <a:t>National education workforce survey</a:t>
            </a:r>
            <a:endParaRPr lang="en-GB" sz="4000" dirty="0"/>
          </a:p>
        </p:txBody>
      </p:sp>
      <p:sp>
        <p:nvSpPr>
          <p:cNvPr id="3" name="Content Placeholder 2"/>
          <p:cNvSpPr>
            <a:spLocks noGrp="1"/>
          </p:cNvSpPr>
          <p:nvPr>
            <p:ph idx="1"/>
          </p:nvPr>
        </p:nvSpPr>
        <p:spPr>
          <a:xfrm>
            <a:off x="79721" y="1467815"/>
            <a:ext cx="8928992" cy="4372674"/>
          </a:xfrm>
        </p:spPr>
        <p:txBody>
          <a:bodyPr>
            <a:normAutofit fontScale="70000" lnSpcReduction="20000"/>
          </a:bodyPr>
          <a:lstStyle/>
          <a:p>
            <a:endParaRPr lang="en-GB" dirty="0" smtClean="0"/>
          </a:p>
          <a:p>
            <a:r>
              <a:rPr lang="en-GB" dirty="0"/>
              <a:t>5,115 responses to the school teacher </a:t>
            </a:r>
            <a:r>
              <a:rPr lang="en-GB" dirty="0" smtClean="0"/>
              <a:t>survey.</a:t>
            </a:r>
            <a:endParaRPr lang="en-GB" dirty="0"/>
          </a:p>
          <a:p>
            <a:endParaRPr lang="en-GB" dirty="0"/>
          </a:p>
          <a:p>
            <a:pPr lvl="0"/>
            <a:r>
              <a:rPr lang="en-GB" dirty="0"/>
              <a:t>Career over next 3 </a:t>
            </a:r>
            <a:r>
              <a:rPr lang="en-GB" dirty="0" smtClean="0"/>
              <a:t>years - continue </a:t>
            </a:r>
            <a:r>
              <a:rPr lang="en-GB" dirty="0"/>
              <a:t>to develop / strengthen practice, move to a more senior role. Leaving (33.6%) (of which 20.8% under 45</a:t>
            </a:r>
            <a:r>
              <a:rPr lang="en-GB" dirty="0" smtClean="0"/>
              <a:t>).</a:t>
            </a:r>
            <a:endParaRPr lang="en-GB" dirty="0"/>
          </a:p>
          <a:p>
            <a:endParaRPr lang="en-GB" dirty="0"/>
          </a:p>
          <a:p>
            <a:r>
              <a:rPr lang="en-GB" dirty="0"/>
              <a:t>Least rewarding - </a:t>
            </a:r>
            <a:r>
              <a:rPr lang="en-GB" dirty="0" smtClean="0"/>
              <a:t>workload </a:t>
            </a:r>
            <a:r>
              <a:rPr lang="en-GB" dirty="0"/>
              <a:t>(78.1%), administration (52.0%) and inspections (36.0</a:t>
            </a:r>
            <a:r>
              <a:rPr lang="en-GB" dirty="0" smtClean="0"/>
              <a:t>%).</a:t>
            </a:r>
            <a:endParaRPr lang="en-GB" dirty="0"/>
          </a:p>
          <a:p>
            <a:pPr marL="0" lvl="0" indent="0">
              <a:buNone/>
            </a:pPr>
            <a:endParaRPr lang="en-GB" dirty="0"/>
          </a:p>
          <a:p>
            <a:r>
              <a:rPr lang="en-GB" dirty="0"/>
              <a:t>Able to manage workload within agreed working hours - 88.3% disagree. Reasons: Admin, fitting curriculum content in, </a:t>
            </a:r>
            <a:r>
              <a:rPr lang="en-GB" dirty="0" smtClean="0"/>
              <a:t>accountability.</a:t>
            </a:r>
            <a:endParaRPr lang="en-GB" dirty="0"/>
          </a:p>
          <a:p>
            <a:endParaRPr lang="en-GB" dirty="0"/>
          </a:p>
          <a:p>
            <a:r>
              <a:rPr lang="en-GB" dirty="0"/>
              <a:t>Average hours per </a:t>
            </a:r>
            <a:r>
              <a:rPr lang="en-GB" dirty="0" smtClean="0"/>
              <a:t>week - </a:t>
            </a:r>
            <a:r>
              <a:rPr lang="en-GB" dirty="0"/>
              <a:t>50.7 hours (FT), 35.8 (PT</a:t>
            </a:r>
            <a:r>
              <a:rPr lang="en-GB" dirty="0" smtClean="0"/>
              <a:t>).</a:t>
            </a:r>
            <a:endParaRPr lang="en-GB" dirty="0"/>
          </a:p>
          <a:p>
            <a:endParaRPr lang="en-GB" dirty="0"/>
          </a:p>
          <a:p>
            <a:pPr lvl="0"/>
            <a:endParaRPr lang="en-GB" dirty="0" smtClean="0"/>
          </a:p>
          <a:p>
            <a:pPr lvl="0"/>
            <a:endParaRPr lang="en-GB" dirty="0"/>
          </a:p>
          <a:p>
            <a:pPr lvl="0"/>
            <a:endParaRPr lang="en-GB" dirty="0"/>
          </a:p>
          <a:p>
            <a:pPr marL="0" indent="0">
              <a:buNone/>
            </a:pPr>
            <a:endParaRPr lang="en-GB" dirty="0"/>
          </a:p>
        </p:txBody>
      </p:sp>
      <p:sp>
        <p:nvSpPr>
          <p:cNvPr id="4" name="TextBox 3"/>
          <p:cNvSpPr txBox="1"/>
          <p:nvPr/>
        </p:nvSpPr>
        <p:spPr>
          <a:xfrm>
            <a:off x="2987824" y="6237312"/>
            <a:ext cx="2520280" cy="369332"/>
          </a:xfrm>
          <a:prstGeom prst="rect">
            <a:avLst/>
          </a:prstGeom>
          <a:noFill/>
        </p:spPr>
        <p:txBody>
          <a:bodyPr wrap="square" rtlCol="0">
            <a:spAutoFit/>
          </a:bodyPr>
          <a:lstStyle/>
          <a:p>
            <a:r>
              <a:rPr lang="en-GB" dirty="0" smtClean="0"/>
              <a:t>Source: EWC</a:t>
            </a:r>
            <a:endParaRPr lang="en-GB" dirty="0"/>
          </a:p>
        </p:txBody>
      </p:sp>
    </p:spTree>
    <p:extLst>
      <p:ext uri="{BB962C8B-B14F-4D97-AF65-F5344CB8AC3E}">
        <p14:creationId xmlns:p14="http://schemas.microsoft.com/office/powerpoint/2010/main" val="1350245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25760"/>
            <a:ext cx="7343775" cy="1143000"/>
          </a:xfrm>
        </p:spPr>
        <p:txBody>
          <a:bodyPr>
            <a:normAutofit/>
          </a:bodyPr>
          <a:lstStyle/>
          <a:p>
            <a:pPr algn="l"/>
            <a:r>
              <a:rPr lang="en-GB" sz="4000" dirty="0" smtClean="0"/>
              <a:t>Comparisons to other countries</a:t>
            </a:r>
            <a:endParaRPr lang="en-GB" sz="4000" dirty="0"/>
          </a:p>
        </p:txBody>
      </p:sp>
      <p:sp>
        <p:nvSpPr>
          <p:cNvPr id="3" name="Content Placeholder 2"/>
          <p:cNvSpPr>
            <a:spLocks noGrp="1"/>
          </p:cNvSpPr>
          <p:nvPr>
            <p:ph idx="4294967295"/>
          </p:nvPr>
        </p:nvSpPr>
        <p:spPr>
          <a:xfrm>
            <a:off x="0" y="1268760"/>
            <a:ext cx="9144000" cy="4897090"/>
          </a:xfrm>
        </p:spPr>
        <p:txBody>
          <a:bodyPr>
            <a:normAutofit/>
          </a:bodyPr>
          <a:lstStyle/>
          <a:p>
            <a:r>
              <a:rPr lang="en-GB" sz="2800" dirty="0"/>
              <a:t>Issues such as shortages in STEM subjects, declining males are common, culture / language, remote </a:t>
            </a:r>
            <a:r>
              <a:rPr lang="en-GB" sz="2800" dirty="0" smtClean="0"/>
              <a:t>areas</a:t>
            </a:r>
          </a:p>
          <a:p>
            <a:endParaRPr lang="en-GB" sz="2800" dirty="0"/>
          </a:p>
          <a:p>
            <a:r>
              <a:rPr lang="en-GB" sz="2800" dirty="0"/>
              <a:t>There are pull factors which are encouraging Welsh trained teachers to take up employment as teachers elsewhere e.g. attractive packages overseas e.g. UAE, China, Kuwait, </a:t>
            </a:r>
            <a:r>
              <a:rPr lang="en-GB" sz="2800" dirty="0" smtClean="0"/>
              <a:t>Qatar </a:t>
            </a:r>
            <a:r>
              <a:rPr lang="en-GB" sz="2800" dirty="0"/>
              <a:t>– expat communities/English schools established in overseas territories</a:t>
            </a:r>
            <a:r>
              <a:rPr lang="en-GB" sz="2800" dirty="0" smtClean="0"/>
              <a:t>.</a:t>
            </a:r>
          </a:p>
          <a:p>
            <a:endParaRPr lang="en-GB" sz="2800" dirty="0"/>
          </a:p>
          <a:p>
            <a:r>
              <a:rPr lang="en-GB" sz="2800" dirty="0"/>
              <a:t>Good initiatives elsewhere that could be used</a:t>
            </a:r>
          </a:p>
          <a:p>
            <a:endParaRPr lang="en-GB" dirty="0"/>
          </a:p>
          <a:p>
            <a:endParaRPr lang="en-GB" dirty="0" smtClean="0"/>
          </a:p>
          <a:p>
            <a:endParaRPr lang="en-GB" dirty="0"/>
          </a:p>
          <a:p>
            <a:endParaRPr lang="en-GB" dirty="0" smtClean="0"/>
          </a:p>
          <a:p>
            <a:endParaRPr lang="en-GB" dirty="0"/>
          </a:p>
          <a:p>
            <a:endParaRPr lang="en-GB" dirty="0"/>
          </a:p>
          <a:p>
            <a:endParaRPr lang="en-GB" dirty="0"/>
          </a:p>
        </p:txBody>
      </p:sp>
    </p:spTree>
    <p:extLst>
      <p:ext uri="{BB962C8B-B14F-4D97-AF65-F5344CB8AC3E}">
        <p14:creationId xmlns:p14="http://schemas.microsoft.com/office/powerpoint/2010/main" val="34475446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692696"/>
            <a:ext cx="8229600" cy="5184775"/>
          </a:xfrm>
        </p:spPr>
        <p:txBody>
          <a:bodyPr>
            <a:normAutofit/>
          </a:bodyPr>
          <a:lstStyle/>
          <a:p>
            <a:pPr marL="457200" lvl="1" indent="0">
              <a:buNone/>
            </a:pPr>
            <a:endParaRPr lang="en-GB" b="1" dirty="0"/>
          </a:p>
          <a:p>
            <a:endParaRPr lang="en-GB" sz="4400" dirty="0" smtClean="0"/>
          </a:p>
          <a:p>
            <a:endParaRPr lang="en-GB" dirty="0"/>
          </a:p>
        </p:txBody>
      </p:sp>
      <p:sp>
        <p:nvSpPr>
          <p:cNvPr id="4" name="TextBox 3"/>
          <p:cNvSpPr txBox="1"/>
          <p:nvPr/>
        </p:nvSpPr>
        <p:spPr>
          <a:xfrm>
            <a:off x="251520" y="456616"/>
            <a:ext cx="8280920" cy="6044732"/>
          </a:xfrm>
          <a:prstGeom prst="rect">
            <a:avLst/>
          </a:prstGeom>
          <a:noFill/>
        </p:spPr>
        <p:txBody>
          <a:bodyPr wrap="square" rtlCol="0">
            <a:spAutoFit/>
          </a:bodyPr>
          <a:lstStyle/>
          <a:p>
            <a:pPr marL="342900" lvl="0" indent="-342900">
              <a:spcBef>
                <a:spcPct val="20000"/>
              </a:spcBef>
              <a:buFont typeface="Arial" panose="020B0604020202020204" pitchFamily="34" charset="0"/>
              <a:buChar char="•"/>
            </a:pPr>
            <a:r>
              <a:rPr lang="en-GB" dirty="0">
                <a:solidFill>
                  <a:prstClr val="black"/>
                </a:solidFill>
              </a:rPr>
              <a:t>SWITCH programme (Western Australia) the aim is to support:</a:t>
            </a:r>
          </a:p>
          <a:p>
            <a:pPr marL="742950" lvl="1" indent="-285750">
              <a:spcBef>
                <a:spcPct val="20000"/>
              </a:spcBef>
              <a:buFont typeface="Arial" panose="020B0604020202020204" pitchFamily="34" charset="0"/>
              <a:buChar char="–"/>
            </a:pPr>
            <a:r>
              <a:rPr lang="en-GB" sz="1300" dirty="0">
                <a:solidFill>
                  <a:prstClr val="black"/>
                </a:solidFill>
              </a:rPr>
              <a:t>primary teachers to teach in secondary subject areas of need: science, mathematics and design and </a:t>
            </a:r>
            <a:r>
              <a:rPr lang="en-GB" sz="1300" dirty="0" smtClean="0">
                <a:solidFill>
                  <a:prstClr val="black"/>
                </a:solidFill>
              </a:rPr>
              <a:t>technology.</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secondary teachers to teach in an specialist learning areas. Currently maths, science and design and </a:t>
            </a:r>
            <a:r>
              <a:rPr lang="en-GB" sz="1300" dirty="0" smtClean="0">
                <a:solidFill>
                  <a:prstClr val="black"/>
                </a:solidFill>
              </a:rPr>
              <a:t>technology.</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lower secondary science teachers to teach upper secondary </a:t>
            </a:r>
            <a:r>
              <a:rPr lang="en-GB" sz="1300" dirty="0" smtClean="0">
                <a:solidFill>
                  <a:prstClr val="black"/>
                </a:solidFill>
              </a:rPr>
              <a:t>physics</a:t>
            </a:r>
            <a:r>
              <a:rPr lang="en-GB" sz="1300" dirty="0">
                <a:solidFill>
                  <a:prstClr val="black"/>
                </a:solidFill>
              </a:rPr>
              <a:t>, </a:t>
            </a:r>
            <a:r>
              <a:rPr lang="en-GB" sz="1300" dirty="0" smtClean="0">
                <a:solidFill>
                  <a:prstClr val="black"/>
                </a:solidFill>
              </a:rPr>
              <a:t>chemistry </a:t>
            </a:r>
            <a:r>
              <a:rPr lang="en-GB" sz="1300" dirty="0">
                <a:solidFill>
                  <a:prstClr val="black"/>
                </a:solidFill>
              </a:rPr>
              <a:t>and maths.</a:t>
            </a:r>
          </a:p>
          <a:p>
            <a:pPr marL="742950" lvl="1" indent="-285750">
              <a:spcBef>
                <a:spcPct val="20000"/>
              </a:spcBef>
              <a:buFont typeface="Arial" panose="020B0604020202020204" pitchFamily="34" charset="0"/>
              <a:buChar char="–"/>
            </a:pPr>
            <a:r>
              <a:rPr lang="en-GB" sz="1300" dirty="0">
                <a:solidFill>
                  <a:prstClr val="black"/>
                </a:solidFill>
              </a:rPr>
              <a:t>teachers with languages experience to teach primary </a:t>
            </a:r>
            <a:r>
              <a:rPr lang="en-GB" sz="1300" dirty="0" smtClean="0">
                <a:solidFill>
                  <a:prstClr val="black"/>
                </a:solidFill>
              </a:rPr>
              <a:t>languages.</a:t>
            </a:r>
          </a:p>
          <a:p>
            <a:pPr marL="742950" lvl="1" indent="-285750">
              <a:spcBef>
                <a:spcPct val="20000"/>
              </a:spcBef>
              <a:buFont typeface="Arial" panose="020B0604020202020204" pitchFamily="34" charset="0"/>
              <a:buChar char="–"/>
            </a:pPr>
            <a:endParaRPr lang="en-GB" sz="1400" dirty="0">
              <a:solidFill>
                <a:prstClr val="black"/>
              </a:solidFill>
            </a:endParaRPr>
          </a:p>
          <a:p>
            <a:pPr marL="342900" indent="-342900">
              <a:spcBef>
                <a:spcPct val="20000"/>
              </a:spcBef>
              <a:buFont typeface="Arial" panose="020B0604020202020204" pitchFamily="34" charset="0"/>
              <a:buChar char="•"/>
            </a:pPr>
            <a:r>
              <a:rPr lang="en-GB" dirty="0">
                <a:solidFill>
                  <a:prstClr val="black"/>
                </a:solidFill>
              </a:rPr>
              <a:t>Women in Leadership Program – Rising Leaders (Western Australia)</a:t>
            </a:r>
          </a:p>
          <a:p>
            <a:pPr marL="742950" lvl="1" indent="-285750">
              <a:spcBef>
                <a:spcPct val="20000"/>
              </a:spcBef>
              <a:buFont typeface="Arial" panose="020B0604020202020204" pitchFamily="34" charset="0"/>
              <a:buChar char="–"/>
            </a:pPr>
            <a:r>
              <a:rPr lang="en-GB" sz="1300" dirty="0">
                <a:solidFill>
                  <a:prstClr val="black"/>
                </a:solidFill>
              </a:rPr>
              <a:t>partially funded </a:t>
            </a:r>
            <a:r>
              <a:rPr lang="en-GB" sz="1300" dirty="0" smtClean="0">
                <a:solidFill>
                  <a:prstClr val="black"/>
                </a:solidFill>
              </a:rPr>
              <a:t>places.</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learning opportunities to enhance knowledge and confidence in their leadership </a:t>
            </a:r>
            <a:r>
              <a:rPr lang="en-GB" sz="1300" dirty="0" smtClean="0">
                <a:solidFill>
                  <a:prstClr val="black"/>
                </a:solidFill>
              </a:rPr>
              <a:t>capabilities.</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foster collegiate relationship to support progression to leadership </a:t>
            </a:r>
            <a:r>
              <a:rPr lang="en-GB" sz="1300" dirty="0" smtClean="0">
                <a:solidFill>
                  <a:prstClr val="black"/>
                </a:solidFill>
              </a:rPr>
              <a:t>roles.</a:t>
            </a:r>
            <a:endParaRPr lang="en-GB" sz="1300" dirty="0">
              <a:solidFill>
                <a:prstClr val="black"/>
              </a:solidFill>
            </a:endParaRPr>
          </a:p>
          <a:p>
            <a:pPr lvl="0">
              <a:spcBef>
                <a:spcPct val="20000"/>
              </a:spcBef>
            </a:pPr>
            <a:endParaRPr lang="en-GB" sz="1400" dirty="0">
              <a:solidFill>
                <a:prstClr val="black"/>
              </a:solidFill>
            </a:endParaRPr>
          </a:p>
          <a:p>
            <a:pPr marL="342900" lvl="0" indent="-342900">
              <a:spcBef>
                <a:spcPct val="20000"/>
              </a:spcBef>
              <a:buFont typeface="Arial" panose="020B0604020202020204" pitchFamily="34" charset="0"/>
              <a:buChar char="•"/>
            </a:pPr>
            <a:r>
              <a:rPr lang="en-GB" dirty="0">
                <a:solidFill>
                  <a:prstClr val="black"/>
                </a:solidFill>
              </a:rPr>
              <a:t> The Transition to Retirement Scheme (Western Australia)</a:t>
            </a:r>
          </a:p>
          <a:p>
            <a:pPr marL="742950" lvl="1" indent="-285750">
              <a:spcBef>
                <a:spcPct val="20000"/>
              </a:spcBef>
              <a:buFont typeface="Arial" panose="020B0604020202020204" pitchFamily="34" charset="0"/>
              <a:buChar char="–"/>
            </a:pPr>
            <a:r>
              <a:rPr lang="en-GB" sz="1300" dirty="0">
                <a:solidFill>
                  <a:prstClr val="black"/>
                </a:solidFill>
              </a:rPr>
              <a:t>This scheme allows teachers to access their superannuation as income whilst still working – e.g. to allow reduced working hours and to better align work with </a:t>
            </a:r>
            <a:r>
              <a:rPr lang="en-GB" sz="1300" dirty="0" smtClean="0">
                <a:solidFill>
                  <a:prstClr val="black"/>
                </a:solidFill>
              </a:rPr>
              <a:t>lifestyle.</a:t>
            </a:r>
            <a:endParaRPr lang="en-GB" sz="1300" dirty="0">
              <a:solidFill>
                <a:prstClr val="black"/>
              </a:solidFill>
            </a:endParaRPr>
          </a:p>
          <a:p>
            <a:pPr marL="342900" lvl="0" indent="-342900">
              <a:spcBef>
                <a:spcPct val="20000"/>
              </a:spcBef>
              <a:buFont typeface="Arial" panose="020B0604020202020204" pitchFamily="34" charset="0"/>
              <a:buChar char="•"/>
            </a:pPr>
            <a:endParaRPr lang="en-GB" sz="1300" dirty="0">
              <a:solidFill>
                <a:prstClr val="black"/>
              </a:solidFill>
            </a:endParaRPr>
          </a:p>
          <a:p>
            <a:pPr marL="342900" indent="-342900">
              <a:spcBef>
                <a:spcPct val="20000"/>
              </a:spcBef>
              <a:buFont typeface="Arial" panose="020B0604020202020204" pitchFamily="34" charset="0"/>
              <a:buChar char="•"/>
            </a:pPr>
            <a:r>
              <a:rPr lang="en-GB" dirty="0">
                <a:solidFill>
                  <a:prstClr val="black"/>
                </a:solidFill>
              </a:rPr>
              <a:t>CPD incentive schemes</a:t>
            </a:r>
          </a:p>
          <a:p>
            <a:pPr marL="742950" lvl="1" indent="-285750">
              <a:spcBef>
                <a:spcPct val="20000"/>
              </a:spcBef>
              <a:buFont typeface="Arial" panose="020B0604020202020204" pitchFamily="34" charset="0"/>
              <a:buChar char="–"/>
            </a:pPr>
            <a:r>
              <a:rPr lang="en-GB" sz="1300" dirty="0">
                <a:solidFill>
                  <a:prstClr val="black"/>
                </a:solidFill>
              </a:rPr>
              <a:t>Career Start Bursaries (Queensland</a:t>
            </a:r>
            <a:r>
              <a:rPr lang="en-GB" sz="1300" dirty="0" smtClean="0">
                <a:solidFill>
                  <a:prstClr val="black"/>
                </a:solidFill>
              </a:rPr>
              <a:t>).</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Professional Experience Grants (Queensland</a:t>
            </a:r>
            <a:r>
              <a:rPr lang="en-GB" sz="1300" dirty="0" smtClean="0">
                <a:solidFill>
                  <a:prstClr val="black"/>
                </a:solidFill>
              </a:rPr>
              <a:t>).</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Pearl Duncan Teaching Scholarship (Queensland</a:t>
            </a:r>
            <a:r>
              <a:rPr lang="en-GB" sz="1300" dirty="0" smtClean="0">
                <a:solidFill>
                  <a:prstClr val="black"/>
                </a:solidFill>
              </a:rPr>
              <a:t>).</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The Aspiring Teacher Grant (Queensland</a:t>
            </a:r>
            <a:r>
              <a:rPr lang="en-GB" sz="1300" dirty="0" smtClean="0">
                <a:solidFill>
                  <a:prstClr val="black"/>
                </a:solidFill>
              </a:rPr>
              <a:t>).</a:t>
            </a:r>
            <a:endParaRPr lang="en-GB" sz="1300" dirty="0">
              <a:solidFill>
                <a:prstClr val="black"/>
              </a:solidFill>
            </a:endParaRPr>
          </a:p>
          <a:p>
            <a:pPr marL="742950" lvl="1" indent="-285750">
              <a:spcBef>
                <a:spcPct val="20000"/>
              </a:spcBef>
              <a:buFont typeface="Arial" panose="020B0604020202020204" pitchFamily="34" charset="0"/>
              <a:buChar char="–"/>
            </a:pPr>
            <a:r>
              <a:rPr lang="en-GB" sz="1300" dirty="0">
                <a:solidFill>
                  <a:prstClr val="black"/>
                </a:solidFill>
              </a:rPr>
              <a:t>special study leave (Northern Territory</a:t>
            </a:r>
            <a:r>
              <a:rPr lang="en-GB" sz="1300" dirty="0" smtClean="0">
                <a:solidFill>
                  <a:prstClr val="black"/>
                </a:solidFill>
              </a:rPr>
              <a:t>).</a:t>
            </a:r>
            <a:endParaRPr lang="en-GB" sz="1300" dirty="0">
              <a:solidFill>
                <a:prstClr val="black"/>
              </a:solidFill>
            </a:endParaRPr>
          </a:p>
        </p:txBody>
      </p:sp>
    </p:spTree>
    <p:extLst>
      <p:ext uri="{BB962C8B-B14F-4D97-AF65-F5344CB8AC3E}">
        <p14:creationId xmlns:p14="http://schemas.microsoft.com/office/powerpoint/2010/main" val="17857675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7343775" cy="1143000"/>
          </a:xfrm>
        </p:spPr>
        <p:txBody>
          <a:bodyPr>
            <a:normAutofit/>
          </a:bodyPr>
          <a:lstStyle/>
          <a:p>
            <a:pPr algn="l"/>
            <a:r>
              <a:rPr lang="en-GB" sz="4000" dirty="0"/>
              <a:t>F</a:t>
            </a:r>
            <a:r>
              <a:rPr lang="en-GB" sz="4000" dirty="0" smtClean="0"/>
              <a:t>actors </a:t>
            </a:r>
            <a:r>
              <a:rPr lang="en-GB" sz="4000" dirty="0"/>
              <a:t>to consider</a:t>
            </a:r>
          </a:p>
        </p:txBody>
      </p:sp>
      <p:sp>
        <p:nvSpPr>
          <p:cNvPr id="3" name="Content Placeholder 2"/>
          <p:cNvSpPr>
            <a:spLocks noGrp="1"/>
          </p:cNvSpPr>
          <p:nvPr>
            <p:ph idx="4294967295"/>
          </p:nvPr>
        </p:nvSpPr>
        <p:spPr>
          <a:xfrm>
            <a:off x="0" y="981075"/>
            <a:ext cx="7524328" cy="5327650"/>
          </a:xfrm>
        </p:spPr>
        <p:txBody>
          <a:bodyPr>
            <a:noAutofit/>
          </a:bodyPr>
          <a:lstStyle/>
          <a:p>
            <a:pPr lvl="0"/>
            <a:r>
              <a:rPr lang="en-GB" sz="1550" dirty="0" smtClean="0">
                <a:solidFill>
                  <a:prstClr val="black"/>
                </a:solidFill>
              </a:rPr>
              <a:t>A </a:t>
            </a:r>
            <a:r>
              <a:rPr lang="en-GB" sz="1550" dirty="0">
                <a:solidFill>
                  <a:prstClr val="black"/>
                </a:solidFill>
              </a:rPr>
              <a:t>rise in the birth rate is </a:t>
            </a:r>
            <a:r>
              <a:rPr lang="en-GB" sz="1550" dirty="0" smtClean="0">
                <a:solidFill>
                  <a:prstClr val="black"/>
                </a:solidFill>
              </a:rPr>
              <a:t>forecast.</a:t>
            </a:r>
            <a:endParaRPr lang="en-GB" sz="1550" dirty="0">
              <a:solidFill>
                <a:prstClr val="black"/>
              </a:solidFill>
            </a:endParaRPr>
          </a:p>
          <a:p>
            <a:pPr marL="0" lvl="0" indent="0">
              <a:buNone/>
            </a:pPr>
            <a:endParaRPr lang="en-GB" sz="800" dirty="0">
              <a:solidFill>
                <a:prstClr val="black"/>
              </a:solidFill>
            </a:endParaRPr>
          </a:p>
          <a:p>
            <a:pPr marL="361950" lvl="0" indent="0">
              <a:buNone/>
            </a:pPr>
            <a:r>
              <a:rPr lang="en-GB" sz="1550" i="1" dirty="0">
                <a:solidFill>
                  <a:prstClr val="black"/>
                </a:solidFill>
              </a:rPr>
              <a:t>“Primary pupil numbers are going to increase in the next two years by around two thousand and will then decrease annually again until 2025.”</a:t>
            </a:r>
          </a:p>
          <a:p>
            <a:pPr marL="361950" lvl="0" indent="0">
              <a:buNone/>
            </a:pPr>
            <a:endParaRPr lang="en-GB" sz="800" i="1" dirty="0">
              <a:solidFill>
                <a:prstClr val="black"/>
              </a:solidFill>
            </a:endParaRPr>
          </a:p>
          <a:p>
            <a:pPr marL="361950" lvl="0" indent="0">
              <a:buNone/>
            </a:pPr>
            <a:r>
              <a:rPr lang="en-GB" sz="1550" i="1" dirty="0">
                <a:solidFill>
                  <a:prstClr val="black"/>
                </a:solidFill>
              </a:rPr>
              <a:t>“The number of secondary pupils is projected to increase from the current level of 183 thousand until 2024 where it will peak at 202 thousand</a:t>
            </a:r>
            <a:r>
              <a:rPr lang="en-GB" sz="1550" i="1" dirty="0" smtClean="0">
                <a:solidFill>
                  <a:prstClr val="black"/>
                </a:solidFill>
              </a:rPr>
              <a:t>.”</a:t>
            </a:r>
          </a:p>
          <a:p>
            <a:pPr marL="361950" lvl="0" indent="0">
              <a:buNone/>
            </a:pPr>
            <a:endParaRPr lang="en-GB" sz="800" i="1" dirty="0">
              <a:solidFill>
                <a:prstClr val="black"/>
              </a:solidFill>
            </a:endParaRPr>
          </a:p>
          <a:p>
            <a:pPr marL="361950" lvl="0" indent="0">
              <a:buNone/>
            </a:pPr>
            <a:r>
              <a:rPr lang="en-GB" sz="1550" dirty="0" smtClean="0">
                <a:solidFill>
                  <a:prstClr val="black"/>
                </a:solidFill>
              </a:rPr>
              <a:t>Source</a:t>
            </a:r>
            <a:r>
              <a:rPr lang="en-GB" sz="1550" dirty="0">
                <a:solidFill>
                  <a:prstClr val="black"/>
                </a:solidFill>
              </a:rPr>
              <a:t>: Initial Teacher Education: Intake targets 2017/18 November 2016 – based on the Office for National Statistics </a:t>
            </a:r>
            <a:r>
              <a:rPr lang="en-GB" sz="1550" dirty="0" smtClean="0">
                <a:solidFill>
                  <a:prstClr val="black"/>
                </a:solidFill>
              </a:rPr>
              <a:t>2014 - national </a:t>
            </a:r>
            <a:r>
              <a:rPr lang="en-GB" sz="1550" dirty="0">
                <a:solidFill>
                  <a:prstClr val="black"/>
                </a:solidFill>
              </a:rPr>
              <a:t>population projections</a:t>
            </a:r>
            <a:r>
              <a:rPr lang="en-GB" sz="1550" dirty="0" smtClean="0">
                <a:solidFill>
                  <a:prstClr val="black"/>
                </a:solidFill>
              </a:rPr>
              <a:t>).</a:t>
            </a:r>
          </a:p>
          <a:p>
            <a:pPr marL="361950" lvl="0" indent="0">
              <a:buNone/>
            </a:pPr>
            <a:endParaRPr lang="en-GB" sz="800" dirty="0"/>
          </a:p>
          <a:p>
            <a:r>
              <a:rPr lang="en-GB" sz="1550" dirty="0"/>
              <a:t>Commitment to reducing class sizes.</a:t>
            </a:r>
          </a:p>
          <a:p>
            <a:pPr lvl="0"/>
            <a:endParaRPr lang="en-GB" sz="1550" dirty="0"/>
          </a:p>
          <a:p>
            <a:pPr lvl="0"/>
            <a:r>
              <a:rPr lang="en-GB" sz="1550" dirty="0"/>
              <a:t>Devolved teachers’ pay and conditions may impact on recruitment and retention.</a:t>
            </a:r>
          </a:p>
          <a:p>
            <a:pPr lvl="0"/>
            <a:endParaRPr lang="en-GB" sz="1550" dirty="0"/>
          </a:p>
          <a:p>
            <a:pPr lvl="0"/>
            <a:r>
              <a:rPr lang="en-GB" sz="1550" dirty="0"/>
              <a:t>Government aspiration for a million Welsh speakers by </a:t>
            </a:r>
            <a:r>
              <a:rPr lang="en-GB" sz="1550" dirty="0" smtClean="0"/>
              <a:t>2050. </a:t>
            </a:r>
            <a:endParaRPr lang="en-GB" sz="1550" dirty="0"/>
          </a:p>
          <a:p>
            <a:pPr marL="0" lvl="0" indent="0">
              <a:buNone/>
            </a:pPr>
            <a:endParaRPr lang="en-GB" sz="1550" dirty="0"/>
          </a:p>
          <a:p>
            <a:pPr lvl="0"/>
            <a:r>
              <a:rPr lang="en-GB" sz="1550" dirty="0"/>
              <a:t>Changing workforce and professional registration offer opportunities</a:t>
            </a:r>
            <a:r>
              <a:rPr lang="en-GB" sz="1550" dirty="0" smtClean="0"/>
              <a:t>.</a:t>
            </a:r>
          </a:p>
          <a:p>
            <a:pPr lvl="0"/>
            <a:endParaRPr lang="en-GB" sz="1550" dirty="0" smtClean="0"/>
          </a:p>
          <a:p>
            <a:pPr lvl="0"/>
            <a:r>
              <a:rPr lang="en-GB" sz="1550" dirty="0" smtClean="0"/>
              <a:t>Curriculum reform.</a:t>
            </a:r>
          </a:p>
          <a:p>
            <a:pPr lvl="0"/>
            <a:endParaRPr lang="en-GB" sz="1600" dirty="0" smtClean="0">
              <a:solidFill>
                <a:prstClr val="black"/>
              </a:solidFill>
            </a:endParaRPr>
          </a:p>
          <a:p>
            <a:pPr lvl="0"/>
            <a:endParaRPr lang="en-GB" sz="1400" dirty="0">
              <a:solidFill>
                <a:prstClr val="black"/>
              </a:solidFill>
            </a:endParaRPr>
          </a:p>
        </p:txBody>
      </p:sp>
    </p:spTree>
    <p:extLst>
      <p:ext uri="{BB962C8B-B14F-4D97-AF65-F5344CB8AC3E}">
        <p14:creationId xmlns:p14="http://schemas.microsoft.com/office/powerpoint/2010/main" val="2218416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fontAlgn="base">
              <a:spcBef>
                <a:spcPct val="50000"/>
              </a:spcBef>
              <a:spcAft>
                <a:spcPct val="0"/>
              </a:spcAft>
            </a:pPr>
            <a:r>
              <a:rPr lang="en-GB" altLang="en-US" sz="4000" dirty="0"/>
              <a:t>Recruitment - suggestions</a:t>
            </a:r>
          </a:p>
        </p:txBody>
      </p:sp>
      <p:sp>
        <p:nvSpPr>
          <p:cNvPr id="3" name="Content Placeholder 2"/>
          <p:cNvSpPr>
            <a:spLocks noGrp="1"/>
          </p:cNvSpPr>
          <p:nvPr>
            <p:ph idx="1"/>
          </p:nvPr>
        </p:nvSpPr>
        <p:spPr>
          <a:xfrm>
            <a:off x="107504" y="1556792"/>
            <a:ext cx="8229600" cy="4372674"/>
          </a:xfrm>
        </p:spPr>
        <p:txBody>
          <a:bodyPr>
            <a:normAutofit fontScale="85000" lnSpcReduction="20000"/>
          </a:bodyPr>
          <a:lstStyle/>
          <a:p>
            <a:pPr fontAlgn="base">
              <a:spcBef>
                <a:spcPct val="0"/>
              </a:spcBef>
              <a:spcAft>
                <a:spcPct val="0"/>
              </a:spcAft>
            </a:pPr>
            <a:r>
              <a:rPr lang="en-GB" altLang="en-US" sz="2000" b="1" dirty="0"/>
              <a:t>Promotion &amp; development of careers</a:t>
            </a:r>
          </a:p>
          <a:p>
            <a:pPr lvl="1" fontAlgn="base">
              <a:spcBef>
                <a:spcPct val="0"/>
              </a:spcBef>
              <a:spcAft>
                <a:spcPct val="0"/>
              </a:spcAft>
            </a:pPr>
            <a:r>
              <a:rPr lang="en-GB" altLang="en-US" sz="2000" dirty="0"/>
              <a:t>Make the offer good and sell it well</a:t>
            </a:r>
          </a:p>
          <a:p>
            <a:pPr lvl="1" fontAlgn="base">
              <a:spcBef>
                <a:spcPct val="0"/>
              </a:spcBef>
              <a:spcAft>
                <a:spcPct val="0"/>
              </a:spcAft>
            </a:pPr>
            <a:r>
              <a:rPr lang="en-GB" altLang="en-US" sz="2000" dirty="0"/>
              <a:t>Targeted: </a:t>
            </a:r>
            <a:r>
              <a:rPr lang="en-GB" altLang="en-US" sz="2000" dirty="0" smtClean="0"/>
              <a:t>subjects</a:t>
            </a:r>
            <a:r>
              <a:rPr lang="en-GB" altLang="en-US" sz="2000" dirty="0"/>
              <a:t>, </a:t>
            </a:r>
            <a:r>
              <a:rPr lang="en-GB" altLang="en-US" sz="2000" dirty="0" smtClean="0"/>
              <a:t>Welsh </a:t>
            </a:r>
            <a:r>
              <a:rPr lang="en-GB" altLang="en-US" sz="2000" dirty="0"/>
              <a:t>language, </a:t>
            </a:r>
            <a:r>
              <a:rPr lang="en-GB" altLang="en-US" sz="2000" dirty="0" smtClean="0"/>
              <a:t>males</a:t>
            </a:r>
            <a:r>
              <a:rPr lang="en-GB" altLang="en-US" sz="2000" dirty="0"/>
              <a:t>, </a:t>
            </a:r>
            <a:r>
              <a:rPr lang="en-GB" altLang="en-US" sz="2000" dirty="0" smtClean="0"/>
              <a:t>career </a:t>
            </a:r>
            <a:r>
              <a:rPr lang="en-GB" altLang="en-US" sz="2000" dirty="0"/>
              <a:t>changes, </a:t>
            </a:r>
            <a:r>
              <a:rPr lang="en-GB" altLang="en-US" sz="2000" dirty="0" err="1" smtClean="0"/>
              <a:t>headteachers</a:t>
            </a:r>
            <a:endParaRPr lang="en-GB" altLang="en-US" sz="2000" dirty="0"/>
          </a:p>
          <a:p>
            <a:pPr fontAlgn="base">
              <a:spcBef>
                <a:spcPct val="0"/>
              </a:spcBef>
              <a:spcAft>
                <a:spcPct val="0"/>
              </a:spcAft>
            </a:pPr>
            <a:r>
              <a:rPr lang="en-GB" altLang="en-US" sz="2000" b="1" dirty="0"/>
              <a:t>Tackle reasons for fall in training numbers e.g.</a:t>
            </a:r>
          </a:p>
          <a:p>
            <a:pPr lvl="1" fontAlgn="base">
              <a:spcBef>
                <a:spcPct val="0"/>
              </a:spcBef>
              <a:spcAft>
                <a:spcPct val="0"/>
              </a:spcAft>
            </a:pPr>
            <a:r>
              <a:rPr lang="en-GB" altLang="en-US" sz="2000" dirty="0"/>
              <a:t>Quality of ITE</a:t>
            </a:r>
          </a:p>
          <a:p>
            <a:pPr lvl="1" fontAlgn="base">
              <a:spcBef>
                <a:spcPct val="0"/>
              </a:spcBef>
              <a:spcAft>
                <a:spcPct val="0"/>
              </a:spcAft>
            </a:pPr>
            <a:r>
              <a:rPr lang="en-GB" altLang="en-US" sz="2000" dirty="0"/>
              <a:t>Few permanent posts</a:t>
            </a:r>
          </a:p>
          <a:p>
            <a:pPr lvl="1" fontAlgn="base">
              <a:spcBef>
                <a:spcPct val="0"/>
              </a:spcBef>
              <a:spcAft>
                <a:spcPct val="0"/>
              </a:spcAft>
            </a:pPr>
            <a:r>
              <a:rPr lang="en-GB" altLang="en-US" sz="2000" dirty="0"/>
              <a:t>Workload</a:t>
            </a:r>
          </a:p>
          <a:p>
            <a:pPr fontAlgn="base">
              <a:spcBef>
                <a:spcPct val="0"/>
              </a:spcBef>
              <a:spcAft>
                <a:spcPct val="0"/>
              </a:spcAft>
            </a:pPr>
            <a:r>
              <a:rPr lang="en-GB" altLang="en-US" sz="2000" b="1" dirty="0"/>
              <a:t>Entry</a:t>
            </a:r>
          </a:p>
          <a:p>
            <a:pPr lvl="1" fontAlgn="base">
              <a:spcBef>
                <a:spcPct val="0"/>
              </a:spcBef>
              <a:spcAft>
                <a:spcPct val="0"/>
              </a:spcAft>
            </a:pPr>
            <a:r>
              <a:rPr lang="en-GB" altLang="en-US" sz="2000" dirty="0"/>
              <a:t>Pathways for support staff, FE, WBL</a:t>
            </a:r>
          </a:p>
          <a:p>
            <a:pPr lvl="1" fontAlgn="base">
              <a:spcBef>
                <a:spcPct val="0"/>
              </a:spcBef>
              <a:spcAft>
                <a:spcPct val="0"/>
              </a:spcAft>
            </a:pPr>
            <a:r>
              <a:rPr lang="en-GB" altLang="en-US" sz="2000" dirty="0"/>
              <a:t>More flexible routes</a:t>
            </a:r>
          </a:p>
          <a:p>
            <a:pPr lvl="1" fontAlgn="base">
              <a:spcBef>
                <a:spcPct val="0"/>
              </a:spcBef>
              <a:spcAft>
                <a:spcPct val="0"/>
              </a:spcAft>
            </a:pPr>
            <a:r>
              <a:rPr lang="en-GB" altLang="en-US" sz="2000" dirty="0"/>
              <a:t>Return to teaching programmes</a:t>
            </a:r>
          </a:p>
          <a:p>
            <a:pPr lvl="1" fontAlgn="base">
              <a:spcBef>
                <a:spcPct val="0"/>
              </a:spcBef>
              <a:spcAft>
                <a:spcPct val="0"/>
              </a:spcAft>
            </a:pPr>
            <a:r>
              <a:rPr lang="en-GB" altLang="en-US" sz="2000" dirty="0"/>
              <a:t>Access for qualified teachers from other countries</a:t>
            </a:r>
          </a:p>
          <a:p>
            <a:pPr fontAlgn="base">
              <a:spcBef>
                <a:spcPct val="0"/>
              </a:spcBef>
              <a:spcAft>
                <a:spcPct val="0"/>
              </a:spcAft>
            </a:pPr>
            <a:r>
              <a:rPr lang="en-GB" altLang="en-US" sz="2000" b="1" dirty="0"/>
              <a:t>Conversio</a:t>
            </a:r>
            <a:r>
              <a:rPr lang="en-GB" altLang="en-US" sz="2000" dirty="0"/>
              <a:t>n</a:t>
            </a:r>
          </a:p>
          <a:p>
            <a:pPr lvl="1" fontAlgn="base">
              <a:spcBef>
                <a:spcPct val="0"/>
              </a:spcBef>
              <a:spcAft>
                <a:spcPct val="0"/>
              </a:spcAft>
            </a:pPr>
            <a:r>
              <a:rPr lang="en-GB" altLang="en-US" sz="2000" dirty="0"/>
              <a:t>To teach shortage subjects</a:t>
            </a:r>
          </a:p>
          <a:p>
            <a:pPr lvl="1" fontAlgn="base">
              <a:spcBef>
                <a:spcPct val="0"/>
              </a:spcBef>
              <a:spcAft>
                <a:spcPct val="0"/>
              </a:spcAft>
            </a:pPr>
            <a:r>
              <a:rPr lang="en-GB" altLang="en-US" sz="2000" dirty="0"/>
              <a:t>To teach </a:t>
            </a:r>
            <a:r>
              <a:rPr lang="en-GB" altLang="en-US" sz="2000" dirty="0" smtClean="0"/>
              <a:t>Welsh</a:t>
            </a:r>
          </a:p>
          <a:p>
            <a:pPr lvl="1" fontAlgn="base">
              <a:spcBef>
                <a:spcPct val="0"/>
              </a:spcBef>
              <a:spcAft>
                <a:spcPct val="0"/>
              </a:spcAft>
            </a:pPr>
            <a:r>
              <a:rPr lang="en-GB" altLang="en-US" sz="2000" dirty="0" smtClean="0"/>
              <a:t>Across phases</a:t>
            </a:r>
            <a:endParaRPr lang="en-GB" altLang="en-US" sz="2000" dirty="0"/>
          </a:p>
          <a:p>
            <a:pPr fontAlgn="base">
              <a:spcBef>
                <a:spcPct val="0"/>
              </a:spcBef>
              <a:spcAft>
                <a:spcPct val="0"/>
              </a:spcAft>
            </a:pPr>
            <a:r>
              <a:rPr lang="en-GB" altLang="en-US" sz="2000" b="1" dirty="0"/>
              <a:t>Headship</a:t>
            </a:r>
          </a:p>
          <a:p>
            <a:pPr lvl="1" fontAlgn="base">
              <a:spcBef>
                <a:spcPct val="0"/>
              </a:spcBef>
              <a:spcAft>
                <a:spcPct val="0"/>
              </a:spcAft>
            </a:pPr>
            <a:r>
              <a:rPr lang="en-GB" altLang="en-US" sz="2100" dirty="0"/>
              <a:t>NPQH</a:t>
            </a:r>
          </a:p>
          <a:p>
            <a:pPr lvl="1" fontAlgn="base">
              <a:spcBef>
                <a:spcPct val="0"/>
              </a:spcBef>
              <a:spcAft>
                <a:spcPct val="0"/>
              </a:spcAft>
            </a:pPr>
            <a:r>
              <a:rPr lang="en-GB" altLang="en-US" sz="2100" dirty="0"/>
              <a:t>Leadership academy</a:t>
            </a:r>
          </a:p>
          <a:p>
            <a:endParaRPr lang="en-GB" dirty="0" smtClean="0"/>
          </a:p>
          <a:p>
            <a:pPr marL="0" indent="0">
              <a:buNone/>
            </a:pPr>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32255860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dirty="0" smtClean="0"/>
              <a:t>Retention - </a:t>
            </a:r>
            <a:r>
              <a:rPr lang="en-GB" altLang="en-US" dirty="0" smtClean="0"/>
              <a:t>suggestions</a:t>
            </a:r>
            <a:endParaRPr lang="en-GB" dirty="0"/>
          </a:p>
        </p:txBody>
      </p:sp>
      <p:sp>
        <p:nvSpPr>
          <p:cNvPr id="3" name="Content Placeholder 2"/>
          <p:cNvSpPr>
            <a:spLocks noGrp="1"/>
          </p:cNvSpPr>
          <p:nvPr>
            <p:ph idx="1"/>
          </p:nvPr>
        </p:nvSpPr>
        <p:spPr/>
        <p:txBody>
          <a:bodyPr/>
          <a:lstStyle/>
          <a:p>
            <a:pPr lvl="0"/>
            <a:r>
              <a:rPr lang="en-GB" sz="2100" dirty="0" smtClean="0">
                <a:solidFill>
                  <a:prstClr val="black"/>
                </a:solidFill>
              </a:rPr>
              <a:t>Address </a:t>
            </a:r>
            <a:r>
              <a:rPr lang="en-GB" sz="2100" dirty="0">
                <a:solidFill>
                  <a:prstClr val="black"/>
                </a:solidFill>
              </a:rPr>
              <a:t>workload issues</a:t>
            </a:r>
          </a:p>
          <a:p>
            <a:pPr lvl="0"/>
            <a:r>
              <a:rPr lang="en-GB" sz="2100" dirty="0">
                <a:solidFill>
                  <a:prstClr val="black"/>
                </a:solidFill>
              </a:rPr>
              <a:t>Clear career pathways</a:t>
            </a:r>
          </a:p>
          <a:p>
            <a:pPr lvl="0"/>
            <a:r>
              <a:rPr lang="en-GB" sz="2100" dirty="0">
                <a:solidFill>
                  <a:prstClr val="black"/>
                </a:solidFill>
              </a:rPr>
              <a:t>Clear structured professional learning / CPD arrangements throughout a career in teaching. To include leaders and supply teachers</a:t>
            </a:r>
          </a:p>
          <a:p>
            <a:pPr lvl="0"/>
            <a:r>
              <a:rPr lang="en-GB" sz="2100" dirty="0"/>
              <a:t>M</a:t>
            </a:r>
            <a:r>
              <a:rPr lang="en-GB" sz="2100" dirty="0" smtClean="0"/>
              <a:t>entoring</a:t>
            </a:r>
            <a:endParaRPr lang="en-GB" sz="2100" dirty="0"/>
          </a:p>
          <a:p>
            <a:pPr lvl="0"/>
            <a:r>
              <a:rPr lang="en-GB" sz="2100" dirty="0"/>
              <a:t>Promote more </a:t>
            </a:r>
            <a:r>
              <a:rPr lang="en-GB" sz="2100" dirty="0">
                <a:solidFill>
                  <a:prstClr val="black"/>
                </a:solidFill>
              </a:rPr>
              <a:t>flexible working e.g. part time towards end of career, family friendly</a:t>
            </a:r>
          </a:p>
          <a:p>
            <a:endParaRPr lang="en-GB" dirty="0"/>
          </a:p>
        </p:txBody>
      </p:sp>
    </p:spTree>
    <p:extLst>
      <p:ext uri="{BB962C8B-B14F-4D97-AF65-F5344CB8AC3E}">
        <p14:creationId xmlns:p14="http://schemas.microsoft.com/office/powerpoint/2010/main" val="9277729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7344816" cy="1143000"/>
          </a:xfrm>
        </p:spPr>
        <p:txBody>
          <a:bodyPr/>
          <a:lstStyle/>
          <a:p>
            <a:pPr algn="l"/>
            <a:r>
              <a:rPr lang="en-GB" dirty="0" smtClean="0"/>
              <a:t>Questions?</a:t>
            </a:r>
            <a:endParaRPr lang="en-GB" dirty="0"/>
          </a:p>
        </p:txBody>
      </p:sp>
      <p:sp>
        <p:nvSpPr>
          <p:cNvPr id="3" name="TextBox 2"/>
          <p:cNvSpPr txBox="1"/>
          <p:nvPr/>
        </p:nvSpPr>
        <p:spPr>
          <a:xfrm>
            <a:off x="323528" y="1628800"/>
            <a:ext cx="5328592" cy="4154984"/>
          </a:xfrm>
          <a:prstGeom prst="rect">
            <a:avLst/>
          </a:prstGeom>
          <a:noFill/>
        </p:spPr>
        <p:txBody>
          <a:bodyPr wrap="square" rtlCol="0">
            <a:spAutoFit/>
          </a:bodyPr>
          <a:lstStyle/>
          <a:p>
            <a:r>
              <a:rPr lang="en-GB" sz="2400" dirty="0" smtClean="0"/>
              <a:t>CONTACT DETAILS</a:t>
            </a:r>
          </a:p>
          <a:p>
            <a:endParaRPr lang="en-GB" sz="2400" dirty="0"/>
          </a:p>
          <a:p>
            <a:r>
              <a:rPr lang="en-GB" sz="2400" dirty="0" smtClean="0"/>
              <a:t>Telephone	029 20460099</a:t>
            </a:r>
          </a:p>
          <a:p>
            <a:endParaRPr lang="en-GB" sz="2400" dirty="0"/>
          </a:p>
          <a:p>
            <a:r>
              <a:rPr lang="en-GB" sz="2400" dirty="0" smtClean="0"/>
              <a:t>E-mail		</a:t>
            </a:r>
            <a:r>
              <a:rPr lang="en-GB" sz="2400" dirty="0" err="1">
                <a:hlinkClick r:id="rId2"/>
              </a:rPr>
              <a:t>statistics@ewc.wales</a:t>
            </a:r>
            <a:r>
              <a:rPr lang="en-GB" sz="2400" dirty="0"/>
              <a:t> </a:t>
            </a:r>
            <a:endParaRPr lang="en-GB" sz="2400" dirty="0" smtClean="0"/>
          </a:p>
          <a:p>
            <a:endParaRPr lang="en-GB" sz="2400" dirty="0"/>
          </a:p>
          <a:p>
            <a:r>
              <a:rPr lang="en-GB" sz="2400" dirty="0" smtClean="0"/>
              <a:t>Website	</a:t>
            </a:r>
            <a:r>
              <a:rPr lang="en-GB" sz="2400" dirty="0" smtClean="0">
                <a:hlinkClick r:id="rId3"/>
              </a:rPr>
              <a:t>www.ewc.wales</a:t>
            </a:r>
            <a:endParaRPr lang="en-GB" sz="2400" dirty="0" smtClean="0"/>
          </a:p>
          <a:p>
            <a:endParaRPr lang="en-GB" sz="2400" dirty="0"/>
          </a:p>
          <a:p>
            <a:r>
              <a:rPr lang="en-GB" sz="2400" dirty="0" smtClean="0"/>
              <a:t>Twitter		@</a:t>
            </a:r>
            <a:r>
              <a:rPr lang="en-GB" sz="2400" dirty="0" err="1" smtClean="0"/>
              <a:t>ewc_cga</a:t>
            </a:r>
            <a:endParaRPr lang="en-GB" sz="2400" dirty="0" smtClean="0"/>
          </a:p>
          <a:p>
            <a:endParaRPr lang="en-GB" sz="2400" dirty="0"/>
          </a:p>
          <a:p>
            <a:r>
              <a:rPr lang="en-GB" sz="2400" smtClean="0"/>
              <a:t>E-newsletter</a:t>
            </a:r>
            <a:r>
              <a:rPr lang="en-GB" sz="2400" dirty="0" smtClean="0"/>
              <a:t>	Subscribe from website</a:t>
            </a:r>
            <a:r>
              <a:rPr lang="en-GB" sz="2400" dirty="0"/>
              <a:t> </a:t>
            </a:r>
          </a:p>
        </p:txBody>
      </p:sp>
    </p:spTree>
    <p:extLst>
      <p:ext uri="{BB962C8B-B14F-4D97-AF65-F5344CB8AC3E}">
        <p14:creationId xmlns:p14="http://schemas.microsoft.com/office/powerpoint/2010/main" val="418342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GB" dirty="0" smtClean="0"/>
              <a:t>School teacher registration</a:t>
            </a:r>
            <a:endParaRPr lang="en-GB" dirty="0"/>
          </a:p>
        </p:txBody>
      </p:sp>
      <p:sp>
        <p:nvSpPr>
          <p:cNvPr id="2" name="TextBox 1"/>
          <p:cNvSpPr txBox="1"/>
          <p:nvPr/>
        </p:nvSpPr>
        <p:spPr>
          <a:xfrm>
            <a:off x="-35386" y="5838708"/>
            <a:ext cx="8999874" cy="369332"/>
          </a:xfrm>
          <a:prstGeom prst="rect">
            <a:avLst/>
          </a:prstGeom>
          <a:noFill/>
        </p:spPr>
        <p:txBody>
          <a:bodyPr wrap="square" rtlCol="0">
            <a:spAutoFit/>
          </a:bodyPr>
          <a:lstStyle/>
          <a:p>
            <a:r>
              <a:rPr lang="en-GB" dirty="0" smtClean="0"/>
              <a:t>Source: EWC (based on data taken on 1 March each year)</a:t>
            </a:r>
            <a:endParaRPr lang="en-GB" dirty="0"/>
          </a:p>
        </p:txBody>
      </p:sp>
      <p:sp>
        <p:nvSpPr>
          <p:cNvPr id="3" name="TextBox 2"/>
          <p:cNvSpPr txBox="1"/>
          <p:nvPr/>
        </p:nvSpPr>
        <p:spPr>
          <a:xfrm>
            <a:off x="7956376" y="4293096"/>
            <a:ext cx="1008112" cy="369332"/>
          </a:xfrm>
          <a:prstGeom prst="rect">
            <a:avLst/>
          </a:prstGeom>
          <a:noFill/>
        </p:spPr>
        <p:txBody>
          <a:bodyPr wrap="square" rtlCol="0">
            <a:spAutoFit/>
          </a:bodyPr>
          <a:lstStyle/>
          <a:p>
            <a:r>
              <a:rPr lang="en-GB" dirty="0" smtClean="0"/>
              <a:t>36,182</a:t>
            </a:r>
            <a:endParaRPr lang="en-GB" dirty="0"/>
          </a:p>
        </p:txBody>
      </p:sp>
      <p:pic>
        <p:nvPicPr>
          <p:cNvPr id="4" name="Picture 3"/>
          <p:cNvPicPr>
            <a:picLocks noChangeAspect="1"/>
          </p:cNvPicPr>
          <p:nvPr/>
        </p:nvPicPr>
        <p:blipFill>
          <a:blip r:embed="rId2"/>
          <a:stretch>
            <a:fillRect/>
          </a:stretch>
        </p:blipFill>
        <p:spPr>
          <a:xfrm>
            <a:off x="110922" y="1903052"/>
            <a:ext cx="8718036" cy="3968840"/>
          </a:xfrm>
          <a:prstGeom prst="rect">
            <a:avLst/>
          </a:prstGeom>
        </p:spPr>
      </p:pic>
      <p:sp>
        <p:nvSpPr>
          <p:cNvPr id="6" name="TextBox 5"/>
          <p:cNvSpPr txBox="1"/>
          <p:nvPr/>
        </p:nvSpPr>
        <p:spPr>
          <a:xfrm>
            <a:off x="2908900" y="6150114"/>
            <a:ext cx="6228184" cy="707886"/>
          </a:xfrm>
          <a:prstGeom prst="rect">
            <a:avLst/>
          </a:prstGeom>
          <a:noFill/>
        </p:spPr>
        <p:txBody>
          <a:bodyPr wrap="square" rtlCol="0">
            <a:spAutoFit/>
          </a:bodyPr>
          <a:lstStyle/>
          <a:p>
            <a:r>
              <a:rPr lang="en-GB" sz="1100" dirty="0" smtClean="0"/>
              <a:t>The 2017 figure ,31,182 </a:t>
            </a:r>
            <a:r>
              <a:rPr lang="en-GB" sz="1100" dirty="0"/>
              <a:t>is based upon primary registration category. An additional </a:t>
            </a:r>
            <a:r>
              <a:rPr lang="en-GB" sz="1100" dirty="0" smtClean="0"/>
              <a:t>244 </a:t>
            </a:r>
            <a:r>
              <a:rPr lang="en-GB" sz="1100" dirty="0"/>
              <a:t>practitioners are registered in one or more of the other registration  categories. </a:t>
            </a:r>
          </a:p>
          <a:p>
            <a:endParaRPr lang="en-GB" dirty="0"/>
          </a:p>
        </p:txBody>
      </p:sp>
    </p:spTree>
    <p:extLst>
      <p:ext uri="{BB962C8B-B14F-4D97-AF65-F5344CB8AC3E}">
        <p14:creationId xmlns:p14="http://schemas.microsoft.com/office/powerpoint/2010/main" val="1596190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398297" y="530362"/>
            <a:ext cx="4040188" cy="471267"/>
          </a:xfrm>
        </p:spPr>
        <p:txBody>
          <a:bodyPr>
            <a:normAutofit/>
          </a:bodyPr>
          <a:lstStyle/>
          <a:p>
            <a:pPr algn="ctr"/>
            <a:r>
              <a:rPr lang="en-GB" dirty="0" smtClean="0"/>
              <a:t>March 2003</a:t>
            </a:r>
            <a:endParaRPr lang="en-GB" dirty="0"/>
          </a:p>
        </p:txBody>
      </p:sp>
      <p:sp>
        <p:nvSpPr>
          <p:cNvPr id="8" name="Text Placeholder 7"/>
          <p:cNvSpPr>
            <a:spLocks noGrp="1"/>
          </p:cNvSpPr>
          <p:nvPr>
            <p:ph type="body" sz="quarter" idx="3"/>
          </p:nvPr>
        </p:nvSpPr>
        <p:spPr>
          <a:xfrm>
            <a:off x="4609261" y="572906"/>
            <a:ext cx="4041775" cy="427186"/>
          </a:xfrm>
        </p:spPr>
        <p:txBody>
          <a:bodyPr>
            <a:normAutofit lnSpcReduction="10000"/>
          </a:bodyPr>
          <a:lstStyle/>
          <a:p>
            <a:pPr algn="ctr"/>
            <a:r>
              <a:rPr lang="en-GB" dirty="0" smtClean="0"/>
              <a:t>March 2017</a:t>
            </a:r>
            <a:endParaRPr lang="en-GB" dirty="0"/>
          </a:p>
        </p:txBody>
      </p:sp>
      <p:graphicFrame>
        <p:nvGraphicFramePr>
          <p:cNvPr id="20" name="Content Placeholder 19"/>
          <p:cNvGraphicFramePr>
            <a:graphicFrameLocks noGrp="1"/>
          </p:cNvGraphicFramePr>
          <p:nvPr>
            <p:ph sz="quarter" idx="4"/>
            <p:extLst>
              <p:ext uri="{D42A27DB-BD31-4B8C-83A1-F6EECF244321}">
                <p14:modId xmlns:p14="http://schemas.microsoft.com/office/powerpoint/2010/main" val="2522748520"/>
              </p:ext>
            </p:extLst>
          </p:nvPr>
        </p:nvGraphicFramePr>
        <p:xfrm>
          <a:off x="4654266" y="1529097"/>
          <a:ext cx="4247457" cy="1996964"/>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p:nvPr/>
        </p:nvSpPr>
        <p:spPr>
          <a:xfrm>
            <a:off x="1989970" y="963193"/>
            <a:ext cx="5328592" cy="369332"/>
          </a:xfrm>
          <a:prstGeom prst="rect">
            <a:avLst/>
          </a:prstGeom>
          <a:noFill/>
        </p:spPr>
        <p:txBody>
          <a:bodyPr wrap="square" rtlCol="0">
            <a:spAutoFit/>
          </a:bodyPr>
          <a:lstStyle/>
          <a:p>
            <a:r>
              <a:rPr lang="en-GB" dirty="0" smtClean="0"/>
              <a:t>Gender balance of all registered school teachers</a:t>
            </a:r>
            <a:endParaRPr lang="en-GB" dirty="0"/>
          </a:p>
        </p:txBody>
      </p:sp>
      <p:sp>
        <p:nvSpPr>
          <p:cNvPr id="23" name="TextBox 22"/>
          <p:cNvSpPr txBox="1"/>
          <p:nvPr/>
        </p:nvSpPr>
        <p:spPr>
          <a:xfrm>
            <a:off x="2807804" y="3458435"/>
            <a:ext cx="4248472" cy="369332"/>
          </a:xfrm>
          <a:prstGeom prst="rect">
            <a:avLst/>
          </a:prstGeom>
          <a:noFill/>
        </p:spPr>
        <p:txBody>
          <a:bodyPr wrap="square" rtlCol="0">
            <a:spAutoFit/>
          </a:bodyPr>
          <a:lstStyle/>
          <a:p>
            <a:r>
              <a:rPr lang="en-GB" dirty="0" smtClean="0"/>
              <a:t>Gender balance of </a:t>
            </a:r>
            <a:r>
              <a:rPr lang="en-GB" dirty="0" err="1" smtClean="0"/>
              <a:t>headteachers</a:t>
            </a:r>
            <a:endParaRPr lang="en-GB" dirty="0"/>
          </a:p>
        </p:txBody>
      </p:sp>
      <p:sp>
        <p:nvSpPr>
          <p:cNvPr id="2" name="TextBox 1"/>
          <p:cNvSpPr txBox="1"/>
          <p:nvPr/>
        </p:nvSpPr>
        <p:spPr>
          <a:xfrm>
            <a:off x="2994446" y="6240517"/>
            <a:ext cx="1432659" cy="369332"/>
          </a:xfrm>
          <a:prstGeom prst="rect">
            <a:avLst/>
          </a:prstGeom>
          <a:noFill/>
        </p:spPr>
        <p:txBody>
          <a:bodyPr wrap="square" rtlCol="0">
            <a:spAutoFit/>
          </a:bodyPr>
          <a:lstStyle/>
          <a:p>
            <a:r>
              <a:rPr lang="en-GB" dirty="0" smtClean="0"/>
              <a:t>Source: EWC</a:t>
            </a:r>
            <a:endParaRPr lang="en-GB" dirty="0"/>
          </a:p>
        </p:txBody>
      </p:sp>
      <p:pic>
        <p:nvPicPr>
          <p:cNvPr id="4" name="Picture 3"/>
          <p:cNvPicPr>
            <a:picLocks noChangeAspect="1"/>
          </p:cNvPicPr>
          <p:nvPr/>
        </p:nvPicPr>
        <p:blipFill>
          <a:blip r:embed="rId4"/>
          <a:stretch>
            <a:fillRect/>
          </a:stretch>
        </p:blipFill>
        <p:spPr>
          <a:xfrm>
            <a:off x="398297" y="1173468"/>
            <a:ext cx="4322439" cy="2139881"/>
          </a:xfrm>
          <a:prstGeom prst="rect">
            <a:avLst/>
          </a:prstGeom>
        </p:spPr>
      </p:pic>
      <p:pic>
        <p:nvPicPr>
          <p:cNvPr id="5" name="Picture 4"/>
          <p:cNvPicPr>
            <a:picLocks noChangeAspect="1"/>
          </p:cNvPicPr>
          <p:nvPr/>
        </p:nvPicPr>
        <p:blipFill>
          <a:blip r:embed="rId5"/>
          <a:stretch>
            <a:fillRect/>
          </a:stretch>
        </p:blipFill>
        <p:spPr>
          <a:xfrm>
            <a:off x="4727425" y="1306113"/>
            <a:ext cx="4249280" cy="1993565"/>
          </a:xfrm>
          <a:prstGeom prst="rect">
            <a:avLst/>
          </a:prstGeom>
        </p:spPr>
      </p:pic>
      <p:pic>
        <p:nvPicPr>
          <p:cNvPr id="6" name="Picture 5"/>
          <p:cNvPicPr>
            <a:picLocks noChangeAspect="1"/>
          </p:cNvPicPr>
          <p:nvPr/>
        </p:nvPicPr>
        <p:blipFill>
          <a:blip r:embed="rId6"/>
          <a:stretch>
            <a:fillRect/>
          </a:stretch>
        </p:blipFill>
        <p:spPr>
          <a:xfrm>
            <a:off x="-43702" y="3978890"/>
            <a:ext cx="5206435" cy="2085013"/>
          </a:xfrm>
          <a:prstGeom prst="rect">
            <a:avLst/>
          </a:prstGeom>
        </p:spPr>
      </p:pic>
      <p:pic>
        <p:nvPicPr>
          <p:cNvPr id="9" name="Picture 8"/>
          <p:cNvPicPr>
            <a:picLocks noChangeAspect="1"/>
          </p:cNvPicPr>
          <p:nvPr/>
        </p:nvPicPr>
        <p:blipFill>
          <a:blip r:embed="rId7"/>
          <a:stretch>
            <a:fillRect/>
          </a:stretch>
        </p:blipFill>
        <p:spPr>
          <a:xfrm>
            <a:off x="4479603" y="4191602"/>
            <a:ext cx="4596782" cy="1841152"/>
          </a:xfrm>
          <a:prstGeom prst="rect">
            <a:avLst/>
          </a:prstGeom>
        </p:spPr>
      </p:pic>
    </p:spTree>
    <p:extLst>
      <p:ext uri="{BB962C8B-B14F-4D97-AF65-F5344CB8AC3E}">
        <p14:creationId xmlns:p14="http://schemas.microsoft.com/office/powerpoint/2010/main" val="1550956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395536" y="332656"/>
            <a:ext cx="4040188" cy="432048"/>
          </a:xfrm>
        </p:spPr>
        <p:txBody>
          <a:bodyPr>
            <a:normAutofit lnSpcReduction="10000"/>
          </a:bodyPr>
          <a:lstStyle/>
          <a:p>
            <a:pPr algn="ctr"/>
            <a:r>
              <a:rPr lang="en-GB" dirty="0" smtClean="0"/>
              <a:t>March 2003</a:t>
            </a:r>
            <a:endParaRPr lang="en-GB" dirty="0"/>
          </a:p>
        </p:txBody>
      </p:sp>
      <p:sp>
        <p:nvSpPr>
          <p:cNvPr id="6" name="Text Placeholder 5"/>
          <p:cNvSpPr>
            <a:spLocks noGrp="1"/>
          </p:cNvSpPr>
          <p:nvPr>
            <p:ph type="body" sz="quarter" idx="3"/>
          </p:nvPr>
        </p:nvSpPr>
        <p:spPr>
          <a:xfrm>
            <a:off x="4645023" y="332656"/>
            <a:ext cx="4041775" cy="432048"/>
          </a:xfrm>
        </p:spPr>
        <p:txBody>
          <a:bodyPr>
            <a:normAutofit lnSpcReduction="10000"/>
          </a:bodyPr>
          <a:lstStyle/>
          <a:p>
            <a:pPr algn="ctr"/>
            <a:r>
              <a:rPr lang="en-GB" dirty="0" smtClean="0"/>
              <a:t>March 2017</a:t>
            </a:r>
            <a:endParaRPr lang="en-GB" dirty="0"/>
          </a:p>
        </p:txBody>
      </p:sp>
      <p:sp>
        <p:nvSpPr>
          <p:cNvPr id="10" name="TextBox 9"/>
          <p:cNvSpPr txBox="1"/>
          <p:nvPr/>
        </p:nvSpPr>
        <p:spPr>
          <a:xfrm>
            <a:off x="2588356" y="701818"/>
            <a:ext cx="4536504" cy="369332"/>
          </a:xfrm>
          <a:prstGeom prst="rect">
            <a:avLst/>
          </a:prstGeom>
          <a:noFill/>
        </p:spPr>
        <p:txBody>
          <a:bodyPr wrap="square" rtlCol="0">
            <a:spAutoFit/>
          </a:bodyPr>
          <a:lstStyle/>
          <a:p>
            <a:r>
              <a:rPr lang="en-GB" dirty="0" smtClean="0"/>
              <a:t>Age profile of registered school teachers (%)</a:t>
            </a:r>
            <a:endParaRPr lang="en-GB" dirty="0"/>
          </a:p>
        </p:txBody>
      </p:sp>
      <p:sp>
        <p:nvSpPr>
          <p:cNvPr id="11" name="TextBox 10"/>
          <p:cNvSpPr txBox="1"/>
          <p:nvPr/>
        </p:nvSpPr>
        <p:spPr>
          <a:xfrm>
            <a:off x="1959888" y="3855204"/>
            <a:ext cx="5793440" cy="369332"/>
          </a:xfrm>
          <a:prstGeom prst="rect">
            <a:avLst/>
          </a:prstGeom>
          <a:noFill/>
        </p:spPr>
        <p:txBody>
          <a:bodyPr wrap="square" rtlCol="0">
            <a:spAutoFit/>
          </a:bodyPr>
          <a:lstStyle/>
          <a:p>
            <a:r>
              <a:rPr lang="en-GB" dirty="0" smtClean="0"/>
              <a:t>Phase profile of registered school teachers - March 2017</a:t>
            </a:r>
            <a:endParaRPr lang="en-GB" dirty="0"/>
          </a:p>
        </p:txBody>
      </p:sp>
      <p:sp>
        <p:nvSpPr>
          <p:cNvPr id="2" name="TextBox 1"/>
          <p:cNvSpPr txBox="1"/>
          <p:nvPr/>
        </p:nvSpPr>
        <p:spPr>
          <a:xfrm>
            <a:off x="7668344" y="6165304"/>
            <a:ext cx="1560338" cy="369332"/>
          </a:xfrm>
          <a:prstGeom prst="rect">
            <a:avLst/>
          </a:prstGeom>
          <a:noFill/>
        </p:spPr>
        <p:txBody>
          <a:bodyPr wrap="square" rtlCol="0">
            <a:spAutoFit/>
          </a:bodyPr>
          <a:lstStyle/>
          <a:p>
            <a:r>
              <a:rPr lang="en-GB" dirty="0" smtClean="0"/>
              <a:t>Source: EWC</a:t>
            </a:r>
            <a:endParaRPr lang="en-GB" dirty="0"/>
          </a:p>
        </p:txBody>
      </p:sp>
      <p:pic>
        <p:nvPicPr>
          <p:cNvPr id="3" name="Picture 2"/>
          <p:cNvPicPr>
            <a:picLocks noChangeAspect="1"/>
          </p:cNvPicPr>
          <p:nvPr/>
        </p:nvPicPr>
        <p:blipFill>
          <a:blip r:embed="rId2"/>
          <a:stretch>
            <a:fillRect/>
          </a:stretch>
        </p:blipFill>
        <p:spPr>
          <a:xfrm>
            <a:off x="284212" y="1099617"/>
            <a:ext cx="4572396" cy="2883658"/>
          </a:xfrm>
          <a:prstGeom prst="rect">
            <a:avLst/>
          </a:prstGeom>
        </p:spPr>
      </p:pic>
      <p:pic>
        <p:nvPicPr>
          <p:cNvPr id="5" name="Picture 4"/>
          <p:cNvPicPr>
            <a:picLocks noChangeAspect="1"/>
          </p:cNvPicPr>
          <p:nvPr/>
        </p:nvPicPr>
        <p:blipFill>
          <a:blip r:embed="rId3"/>
          <a:stretch>
            <a:fillRect/>
          </a:stretch>
        </p:blipFill>
        <p:spPr>
          <a:xfrm>
            <a:off x="4571604" y="1495257"/>
            <a:ext cx="4572396" cy="2499577"/>
          </a:xfrm>
          <a:prstGeom prst="rect">
            <a:avLst/>
          </a:prstGeom>
        </p:spPr>
      </p:pic>
      <p:pic>
        <p:nvPicPr>
          <p:cNvPr id="7" name="Picture 6"/>
          <p:cNvPicPr>
            <a:picLocks noChangeAspect="1"/>
          </p:cNvPicPr>
          <p:nvPr/>
        </p:nvPicPr>
        <p:blipFill>
          <a:blip r:embed="rId4"/>
          <a:stretch>
            <a:fillRect/>
          </a:stretch>
        </p:blipFill>
        <p:spPr>
          <a:xfrm>
            <a:off x="1797683" y="4197122"/>
            <a:ext cx="5547841" cy="2597121"/>
          </a:xfrm>
          <a:prstGeom prst="rect">
            <a:avLst/>
          </a:prstGeom>
        </p:spPr>
      </p:pic>
    </p:spTree>
    <p:extLst>
      <p:ext uri="{BB962C8B-B14F-4D97-AF65-F5344CB8AC3E}">
        <p14:creationId xmlns:p14="http://schemas.microsoft.com/office/powerpoint/2010/main" val="655044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259837" y="331469"/>
            <a:ext cx="4038600" cy="432048"/>
          </a:xfrm>
        </p:spPr>
        <p:txBody>
          <a:bodyPr>
            <a:normAutofit/>
          </a:bodyPr>
          <a:lstStyle/>
          <a:p>
            <a:pPr marL="0" indent="0" algn="ctr">
              <a:buNone/>
            </a:pPr>
            <a:r>
              <a:rPr lang="en-GB" sz="1800" dirty="0" smtClean="0"/>
              <a:t>Welsh </a:t>
            </a:r>
            <a:r>
              <a:rPr lang="en-GB" sz="1800" dirty="0"/>
              <a:t>language</a:t>
            </a:r>
            <a:endParaRPr lang="en-GB" sz="1800" b="1" dirty="0"/>
          </a:p>
        </p:txBody>
      </p:sp>
      <p:sp>
        <p:nvSpPr>
          <p:cNvPr id="5" name="TextBox 4"/>
          <p:cNvSpPr txBox="1"/>
          <p:nvPr/>
        </p:nvSpPr>
        <p:spPr>
          <a:xfrm>
            <a:off x="971600" y="3118858"/>
            <a:ext cx="2952328" cy="369332"/>
          </a:xfrm>
          <a:prstGeom prst="rect">
            <a:avLst/>
          </a:prstGeom>
          <a:noFill/>
        </p:spPr>
        <p:txBody>
          <a:bodyPr wrap="square" rtlCol="0">
            <a:spAutoFit/>
          </a:bodyPr>
          <a:lstStyle/>
          <a:p>
            <a:pPr algn="ctr"/>
            <a:r>
              <a:rPr lang="en-GB" dirty="0" smtClean="0"/>
              <a:t>National identity</a:t>
            </a:r>
            <a:endParaRPr lang="en-GB" dirty="0"/>
          </a:p>
        </p:txBody>
      </p:sp>
      <p:sp>
        <p:nvSpPr>
          <p:cNvPr id="6" name="TextBox 5"/>
          <p:cNvSpPr txBox="1"/>
          <p:nvPr/>
        </p:nvSpPr>
        <p:spPr>
          <a:xfrm>
            <a:off x="5220072" y="537156"/>
            <a:ext cx="3168352" cy="923330"/>
          </a:xfrm>
          <a:prstGeom prst="rect">
            <a:avLst/>
          </a:prstGeom>
          <a:noFill/>
        </p:spPr>
        <p:txBody>
          <a:bodyPr wrap="square" rtlCol="0">
            <a:spAutoFit/>
          </a:bodyPr>
          <a:lstStyle/>
          <a:p>
            <a:pPr algn="ctr"/>
            <a:r>
              <a:rPr lang="en-GB" dirty="0" smtClean="0"/>
              <a:t>Declaration made regarding disability in accordance with the Equality Act 2010 </a:t>
            </a:r>
            <a:endParaRPr lang="en-GB" dirty="0"/>
          </a:p>
        </p:txBody>
      </p:sp>
      <p:sp>
        <p:nvSpPr>
          <p:cNvPr id="9" name="TextBox 8"/>
          <p:cNvSpPr txBox="1"/>
          <p:nvPr/>
        </p:nvSpPr>
        <p:spPr>
          <a:xfrm>
            <a:off x="6012160" y="1710504"/>
            <a:ext cx="2232248" cy="646331"/>
          </a:xfrm>
          <a:prstGeom prst="rect">
            <a:avLst/>
          </a:prstGeom>
          <a:noFill/>
        </p:spPr>
        <p:txBody>
          <a:bodyPr wrap="square" rtlCol="0">
            <a:spAutoFit/>
          </a:bodyPr>
          <a:lstStyle/>
          <a:p>
            <a:r>
              <a:rPr lang="en-GB" dirty="0" smtClean="0"/>
              <a:t>Yes:	0.2%</a:t>
            </a:r>
          </a:p>
          <a:p>
            <a:r>
              <a:rPr lang="en-GB" dirty="0" smtClean="0"/>
              <a:t>No: 	99.8%</a:t>
            </a:r>
            <a:endParaRPr lang="en-GB" dirty="0"/>
          </a:p>
        </p:txBody>
      </p:sp>
      <p:sp>
        <p:nvSpPr>
          <p:cNvPr id="13" name="TextBox 12"/>
          <p:cNvSpPr txBox="1"/>
          <p:nvPr/>
        </p:nvSpPr>
        <p:spPr>
          <a:xfrm>
            <a:off x="5060367" y="3119624"/>
            <a:ext cx="3024336" cy="369332"/>
          </a:xfrm>
          <a:prstGeom prst="rect">
            <a:avLst/>
          </a:prstGeom>
          <a:noFill/>
        </p:spPr>
        <p:txBody>
          <a:bodyPr wrap="square" rtlCol="0">
            <a:spAutoFit/>
          </a:bodyPr>
          <a:lstStyle/>
          <a:p>
            <a:pPr algn="ctr"/>
            <a:r>
              <a:rPr lang="en-GB" dirty="0" smtClean="0"/>
              <a:t>Ethnic group</a:t>
            </a:r>
            <a:endParaRPr lang="en-GB" dirty="0"/>
          </a:p>
        </p:txBody>
      </p:sp>
      <p:sp>
        <p:nvSpPr>
          <p:cNvPr id="2" name="TextBox 1"/>
          <p:cNvSpPr txBox="1"/>
          <p:nvPr/>
        </p:nvSpPr>
        <p:spPr>
          <a:xfrm>
            <a:off x="2987824" y="6255982"/>
            <a:ext cx="3275856" cy="369332"/>
          </a:xfrm>
          <a:prstGeom prst="rect">
            <a:avLst/>
          </a:prstGeom>
          <a:noFill/>
        </p:spPr>
        <p:txBody>
          <a:bodyPr wrap="square" rtlCol="0">
            <a:spAutoFit/>
          </a:bodyPr>
          <a:lstStyle/>
          <a:p>
            <a:r>
              <a:rPr lang="en-GB" dirty="0" smtClean="0"/>
              <a:t>Source: EWC</a:t>
            </a:r>
            <a:endParaRPr lang="en-GB" dirty="0"/>
          </a:p>
        </p:txBody>
      </p:sp>
      <p:pic>
        <p:nvPicPr>
          <p:cNvPr id="14" name="Picture 13"/>
          <p:cNvPicPr>
            <a:picLocks noChangeAspect="1"/>
          </p:cNvPicPr>
          <p:nvPr/>
        </p:nvPicPr>
        <p:blipFill>
          <a:blip r:embed="rId2"/>
          <a:stretch>
            <a:fillRect/>
          </a:stretch>
        </p:blipFill>
        <p:spPr>
          <a:xfrm>
            <a:off x="259837" y="951566"/>
            <a:ext cx="4688230" cy="2072820"/>
          </a:xfrm>
          <a:prstGeom prst="rect">
            <a:avLst/>
          </a:prstGeom>
        </p:spPr>
      </p:pic>
      <p:pic>
        <p:nvPicPr>
          <p:cNvPr id="15" name="Picture 14"/>
          <p:cNvPicPr>
            <a:picLocks noChangeAspect="1"/>
          </p:cNvPicPr>
          <p:nvPr/>
        </p:nvPicPr>
        <p:blipFill>
          <a:blip r:embed="rId3"/>
          <a:stretch>
            <a:fillRect/>
          </a:stretch>
        </p:blipFill>
        <p:spPr>
          <a:xfrm>
            <a:off x="479312" y="3553757"/>
            <a:ext cx="4249280" cy="3127519"/>
          </a:xfrm>
          <a:prstGeom prst="rect">
            <a:avLst/>
          </a:prstGeom>
        </p:spPr>
      </p:pic>
      <p:pic>
        <p:nvPicPr>
          <p:cNvPr id="16" name="Picture 15"/>
          <p:cNvPicPr>
            <a:picLocks noChangeAspect="1"/>
          </p:cNvPicPr>
          <p:nvPr/>
        </p:nvPicPr>
        <p:blipFill>
          <a:blip r:embed="rId4"/>
          <a:stretch>
            <a:fillRect/>
          </a:stretch>
        </p:blipFill>
        <p:spPr>
          <a:xfrm>
            <a:off x="4625752" y="3876872"/>
            <a:ext cx="4352921" cy="2481287"/>
          </a:xfrm>
          <a:prstGeom prst="rect">
            <a:avLst/>
          </a:prstGeom>
        </p:spPr>
      </p:pic>
    </p:spTree>
    <p:extLst>
      <p:ext uri="{BB962C8B-B14F-4D97-AF65-F5344CB8AC3E}">
        <p14:creationId xmlns:p14="http://schemas.microsoft.com/office/powerpoint/2010/main" val="4108091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Recruitment</a:t>
            </a:r>
            <a:endParaRPr lang="en-GB" dirty="0"/>
          </a:p>
        </p:txBody>
      </p:sp>
      <p:sp>
        <p:nvSpPr>
          <p:cNvPr id="3" name="Content Placeholder 2"/>
          <p:cNvSpPr>
            <a:spLocks noGrp="1"/>
          </p:cNvSpPr>
          <p:nvPr>
            <p:ph idx="1"/>
          </p:nvPr>
        </p:nvSpPr>
        <p:spPr>
          <a:xfrm>
            <a:off x="107504" y="1556792"/>
            <a:ext cx="8229600" cy="2304256"/>
          </a:xfrm>
        </p:spPr>
        <p:txBody>
          <a:bodyPr>
            <a:normAutofit fontScale="92500" lnSpcReduction="20000"/>
          </a:bodyPr>
          <a:lstStyle/>
          <a:p>
            <a:r>
              <a:rPr lang="en-GB" sz="3900" dirty="0" smtClean="0"/>
              <a:t>New teachers</a:t>
            </a:r>
          </a:p>
          <a:p>
            <a:r>
              <a:rPr lang="en-GB" sz="3900" dirty="0" err="1" smtClean="0"/>
              <a:t>Headteachers</a:t>
            </a:r>
            <a:endParaRPr lang="en-GB" sz="3900" dirty="0" smtClean="0"/>
          </a:p>
          <a:p>
            <a:r>
              <a:rPr lang="en-GB" sz="3900" dirty="0" smtClean="0"/>
              <a:t>Secondary subjects</a:t>
            </a:r>
          </a:p>
          <a:p>
            <a:r>
              <a:rPr lang="en-GB" sz="3900" dirty="0" smtClean="0"/>
              <a:t>Welsh language</a:t>
            </a:r>
            <a:r>
              <a:rPr lang="en-GB" sz="3900" dirty="0"/>
              <a:t>	</a:t>
            </a:r>
          </a:p>
          <a:p>
            <a:pPr lvl="1"/>
            <a:endParaRPr lang="en-GB" sz="2900" dirty="0"/>
          </a:p>
        </p:txBody>
      </p:sp>
    </p:spTree>
    <p:extLst>
      <p:ext uri="{BB962C8B-B14F-4D97-AF65-F5344CB8AC3E}">
        <p14:creationId xmlns:p14="http://schemas.microsoft.com/office/powerpoint/2010/main" val="1676872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38150"/>
            <a:ext cx="7343775" cy="715963"/>
          </a:xfrm>
        </p:spPr>
        <p:txBody>
          <a:bodyPr>
            <a:normAutofit fontScale="90000"/>
          </a:bodyPr>
          <a:lstStyle/>
          <a:p>
            <a:pPr algn="l"/>
            <a:r>
              <a:rPr lang="en-GB" sz="3600" dirty="0" smtClean="0"/>
              <a:t>Initial teacher education</a:t>
            </a:r>
            <a:r>
              <a:rPr lang="en-GB" dirty="0"/>
              <a:t/>
            </a:r>
            <a:br>
              <a:rPr lang="en-GB" dirty="0"/>
            </a:br>
            <a:endParaRPr lang="en-GB" sz="3100" dirty="0"/>
          </a:p>
        </p:txBody>
      </p:sp>
      <p:sp>
        <p:nvSpPr>
          <p:cNvPr id="26" name="TextBox 25"/>
          <p:cNvSpPr txBox="1"/>
          <p:nvPr/>
        </p:nvSpPr>
        <p:spPr>
          <a:xfrm>
            <a:off x="-6937" y="888590"/>
            <a:ext cx="7322775" cy="338554"/>
          </a:xfrm>
          <a:prstGeom prst="rect">
            <a:avLst/>
          </a:prstGeom>
          <a:noFill/>
        </p:spPr>
        <p:txBody>
          <a:bodyPr wrap="square" rtlCol="0">
            <a:spAutoFit/>
          </a:bodyPr>
          <a:lstStyle/>
          <a:p>
            <a:r>
              <a:rPr lang="en-GB" sz="1600" dirty="0"/>
              <a:t>ITET student results (Wales</a:t>
            </a:r>
            <a:r>
              <a:rPr lang="en-GB" sz="1600" dirty="0" smtClean="0"/>
              <a:t>)</a:t>
            </a:r>
            <a:endParaRPr lang="en-GB" sz="1600" dirty="0"/>
          </a:p>
        </p:txBody>
      </p:sp>
      <p:graphicFrame>
        <p:nvGraphicFramePr>
          <p:cNvPr id="3" name="Table 2"/>
          <p:cNvGraphicFramePr>
            <a:graphicFrameLocks noGrp="1"/>
          </p:cNvGraphicFramePr>
          <p:nvPr>
            <p:extLst>
              <p:ext uri="{D42A27DB-BD31-4B8C-83A1-F6EECF244321}">
                <p14:modId xmlns:p14="http://schemas.microsoft.com/office/powerpoint/2010/main" val="4034800861"/>
              </p:ext>
            </p:extLst>
          </p:nvPr>
        </p:nvGraphicFramePr>
        <p:xfrm>
          <a:off x="115355" y="4565559"/>
          <a:ext cx="8899416" cy="1649917"/>
        </p:xfrm>
        <a:graphic>
          <a:graphicData uri="http://schemas.openxmlformats.org/drawingml/2006/table">
            <a:tbl>
              <a:tblPr firstRow="1" bandRow="1">
                <a:tableStyleId>{5C22544A-7EE6-4342-B048-85BDC9FD1C3A}</a:tableStyleId>
              </a:tblPr>
              <a:tblGrid>
                <a:gridCol w="1483236"/>
                <a:gridCol w="1483236"/>
                <a:gridCol w="1483236"/>
                <a:gridCol w="1483236"/>
                <a:gridCol w="1483236"/>
                <a:gridCol w="1483236"/>
              </a:tblGrid>
              <a:tr h="614453">
                <a:tc>
                  <a:txBody>
                    <a:bodyPr/>
                    <a:lstStyle/>
                    <a:p>
                      <a:pPr algn="l" fontAlgn="ctr"/>
                      <a:r>
                        <a:rPr lang="en-GB" sz="1400" b="0" i="0" u="none" strike="noStrike" dirty="0">
                          <a:solidFill>
                            <a:srgbClr val="000000"/>
                          </a:solidFill>
                          <a:effectLst/>
                          <a:latin typeface="Calibri" panose="020F0502020204030204" pitchFamily="34" charset="0"/>
                        </a:rPr>
                        <a:t> </a:t>
                      </a:r>
                    </a:p>
                  </a:txBody>
                  <a:tcPr marL="9525" marR="9525" marT="9525" marB="0" anchor="ctr"/>
                </a:tc>
                <a:tc>
                  <a:txBody>
                    <a:bodyPr/>
                    <a:lstStyle/>
                    <a:p>
                      <a:pPr algn="ctr" fontAlgn="ctr"/>
                      <a:r>
                        <a:rPr lang="en-GB" sz="1400" b="1" i="0" u="none" strike="noStrike" dirty="0">
                          <a:solidFill>
                            <a:srgbClr val="000000"/>
                          </a:solidFill>
                          <a:effectLst/>
                          <a:latin typeface="Calibri" panose="020F0502020204030204" pitchFamily="34" charset="0"/>
                        </a:rPr>
                        <a:t>Number of Undergraduate Primary students</a:t>
                      </a:r>
                    </a:p>
                  </a:txBody>
                  <a:tcPr marL="9525" marR="9525" marT="9525" marB="0" anchor="ctr"/>
                </a:tc>
                <a:tc>
                  <a:txBody>
                    <a:bodyPr/>
                    <a:lstStyle/>
                    <a:p>
                      <a:pPr algn="ctr" fontAlgn="ctr"/>
                      <a:r>
                        <a:rPr lang="en-GB" sz="1400" b="1" i="0" u="none" strike="noStrike" dirty="0">
                          <a:solidFill>
                            <a:srgbClr val="000000"/>
                          </a:solidFill>
                          <a:effectLst/>
                          <a:latin typeface="Calibri" panose="020F0502020204030204" pitchFamily="34" charset="0"/>
                        </a:rPr>
                        <a:t>Number of Undergraduate Secondary students</a:t>
                      </a:r>
                    </a:p>
                  </a:txBody>
                  <a:tcPr marL="9525" marR="9525" marT="9525" marB="0" anchor="ctr"/>
                </a:tc>
                <a:tc>
                  <a:txBody>
                    <a:bodyPr/>
                    <a:lstStyle/>
                    <a:p>
                      <a:pPr algn="ctr" fontAlgn="ctr"/>
                      <a:r>
                        <a:rPr lang="en-GB" sz="1400" b="1" i="0" u="none" strike="noStrike" dirty="0">
                          <a:solidFill>
                            <a:srgbClr val="000000"/>
                          </a:solidFill>
                          <a:effectLst/>
                          <a:latin typeface="Calibri" panose="020F0502020204030204" pitchFamily="34" charset="0"/>
                        </a:rPr>
                        <a:t>Number of Postgraduate Primary students</a:t>
                      </a:r>
                    </a:p>
                  </a:txBody>
                  <a:tcPr marL="9525" marR="9525" marT="9525" marB="0" anchor="ctr"/>
                </a:tc>
                <a:tc>
                  <a:txBody>
                    <a:bodyPr/>
                    <a:lstStyle/>
                    <a:p>
                      <a:pPr algn="ctr" fontAlgn="ctr"/>
                      <a:r>
                        <a:rPr lang="en-GB" sz="1400" b="1" i="0" u="none" strike="noStrike" dirty="0">
                          <a:solidFill>
                            <a:srgbClr val="000000"/>
                          </a:solidFill>
                          <a:effectLst/>
                          <a:latin typeface="Calibri" panose="020F0502020204030204" pitchFamily="34" charset="0"/>
                        </a:rPr>
                        <a:t>Number of Postgraduate Secondary students</a:t>
                      </a:r>
                    </a:p>
                  </a:txBody>
                  <a:tcPr marL="9525" marR="9525" marT="9525" marB="0" anchor="ctr"/>
                </a:tc>
                <a:tc>
                  <a:txBody>
                    <a:bodyPr/>
                    <a:lstStyle/>
                    <a:p>
                      <a:pPr algn="ctr" fontAlgn="ctr"/>
                      <a:r>
                        <a:rPr lang="en-GB" sz="1400" b="1" i="0" u="none" strike="noStrike" dirty="0">
                          <a:solidFill>
                            <a:srgbClr val="000000"/>
                          </a:solidFill>
                          <a:effectLst/>
                          <a:latin typeface="Calibri" panose="020F0502020204030204" pitchFamily="34" charset="0"/>
                        </a:rPr>
                        <a:t>Total</a:t>
                      </a:r>
                    </a:p>
                  </a:txBody>
                  <a:tcPr marL="9525" marR="9525" marT="9525" marB="0" anchor="ctr"/>
                </a:tc>
              </a:tr>
              <a:tr h="250078">
                <a:tc>
                  <a:txBody>
                    <a:bodyPr/>
                    <a:lstStyle/>
                    <a:p>
                      <a:pPr algn="l" fontAlgn="ctr"/>
                      <a:r>
                        <a:rPr lang="en-GB" sz="1400" b="0" i="0" u="none" strike="noStrike">
                          <a:solidFill>
                            <a:srgbClr val="000000"/>
                          </a:solidFill>
                          <a:effectLst/>
                          <a:latin typeface="Calibri" panose="020F0502020204030204" pitchFamily="34" charset="0"/>
                        </a:rPr>
                        <a:t>Failed</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a:solidFill>
                            <a:srgbClr val="000000"/>
                          </a:solidFill>
                          <a:effectLst/>
                          <a:latin typeface="Calibri" panose="020F0502020204030204" pitchFamily="34" charset="0"/>
                        </a:rPr>
                        <a:t>15</a:t>
                      </a:r>
                    </a:p>
                  </a:txBody>
                  <a:tcPr marL="9525" marR="9525" marT="9525" marB="0" anchor="ctr"/>
                </a:tc>
              </a:tr>
              <a:tr h="250078">
                <a:tc>
                  <a:txBody>
                    <a:bodyPr/>
                    <a:lstStyle/>
                    <a:p>
                      <a:pPr algn="l" fontAlgn="ctr"/>
                      <a:r>
                        <a:rPr lang="en-GB" sz="1400" b="0" i="0" u="none" strike="noStrike">
                          <a:solidFill>
                            <a:srgbClr val="000000"/>
                          </a:solidFill>
                          <a:effectLst/>
                          <a:latin typeface="Calibri" panose="020F0502020204030204" pitchFamily="34" charset="0"/>
                        </a:rPr>
                        <a:t>Withdrawn</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47</a:t>
                      </a:r>
                    </a:p>
                  </a:txBody>
                  <a:tcPr marL="9525" marR="9525" marT="9525" marB="0" anchor="ctr"/>
                </a:tc>
                <a:tc>
                  <a:txBody>
                    <a:bodyPr/>
                    <a:lstStyle/>
                    <a:p>
                      <a:pPr algn="ctr" fontAlgn="ctr"/>
                      <a:r>
                        <a:rPr lang="en-GB" sz="1400" b="1" i="0" u="none" strike="noStrike">
                          <a:solidFill>
                            <a:srgbClr val="000000"/>
                          </a:solidFill>
                          <a:effectLst/>
                          <a:latin typeface="Calibri" panose="020F0502020204030204" pitchFamily="34" charset="0"/>
                        </a:rPr>
                        <a:t>65</a:t>
                      </a:r>
                    </a:p>
                  </a:txBody>
                  <a:tcPr marL="9525" marR="9525" marT="9525" marB="0" anchor="ctr"/>
                </a:tc>
              </a:tr>
              <a:tr h="250078">
                <a:tc>
                  <a:txBody>
                    <a:bodyPr/>
                    <a:lstStyle/>
                    <a:p>
                      <a:pPr algn="l" fontAlgn="ctr"/>
                      <a:r>
                        <a:rPr lang="en-GB" sz="1400" b="0" i="0" u="none" strike="noStrike">
                          <a:solidFill>
                            <a:srgbClr val="000000"/>
                          </a:solidFill>
                          <a:effectLst/>
                          <a:latin typeface="Calibri" panose="020F0502020204030204" pitchFamily="34" charset="0"/>
                        </a:rPr>
                        <a:t>Deferred</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34</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30</a:t>
                      </a:r>
                    </a:p>
                  </a:txBody>
                  <a:tcPr marL="9525" marR="9525" marT="9525" marB="0" anchor="ctr"/>
                </a:tc>
                <a:tc>
                  <a:txBody>
                    <a:bodyPr/>
                    <a:lstStyle/>
                    <a:p>
                      <a:pPr algn="ctr" fontAlgn="ctr"/>
                      <a:r>
                        <a:rPr lang="en-GB" sz="1400" b="1" i="0" u="none" strike="noStrike">
                          <a:solidFill>
                            <a:srgbClr val="000000"/>
                          </a:solidFill>
                          <a:effectLst/>
                          <a:latin typeface="Calibri" panose="020F0502020204030204" pitchFamily="34" charset="0"/>
                        </a:rPr>
                        <a:t>77</a:t>
                      </a:r>
                    </a:p>
                  </a:txBody>
                  <a:tcPr marL="9525" marR="9525" marT="9525" marB="0" anchor="ctr"/>
                </a:tc>
              </a:tr>
              <a:tr h="250078">
                <a:tc>
                  <a:txBody>
                    <a:bodyPr/>
                    <a:lstStyle/>
                    <a:p>
                      <a:pPr algn="l" fontAlgn="ctr"/>
                      <a:r>
                        <a:rPr lang="en-GB" sz="1400" b="0" i="0" u="none" strike="noStrike">
                          <a:solidFill>
                            <a:srgbClr val="000000"/>
                          </a:solidFill>
                          <a:effectLst/>
                          <a:latin typeface="Calibri" panose="020F0502020204030204" pitchFamily="34" charset="0"/>
                        </a:rPr>
                        <a:t>Total</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21</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6</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49</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81</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157</a:t>
                      </a:r>
                    </a:p>
                  </a:txBody>
                  <a:tcPr marL="9525" marR="9525" marT="9525" marB="0" anchor="ctr"/>
                </a:tc>
              </a:tr>
            </a:tbl>
          </a:graphicData>
        </a:graphic>
      </p:graphicFrame>
      <p:sp>
        <p:nvSpPr>
          <p:cNvPr id="7" name="TextBox 6"/>
          <p:cNvSpPr txBox="1"/>
          <p:nvPr/>
        </p:nvSpPr>
        <p:spPr>
          <a:xfrm>
            <a:off x="0" y="4177478"/>
            <a:ext cx="8640960" cy="338554"/>
          </a:xfrm>
          <a:prstGeom prst="rect">
            <a:avLst/>
          </a:prstGeom>
          <a:noFill/>
        </p:spPr>
        <p:txBody>
          <a:bodyPr wrap="square" rtlCol="0">
            <a:spAutoFit/>
          </a:bodyPr>
          <a:lstStyle/>
          <a:p>
            <a:r>
              <a:rPr lang="en-GB" sz="1600" dirty="0"/>
              <a:t>ITET student results (Wales) – academic year 2015-2016 by </a:t>
            </a:r>
            <a:r>
              <a:rPr lang="en-GB" sz="1600" dirty="0" smtClean="0"/>
              <a:t>phase</a:t>
            </a:r>
            <a:endParaRPr lang="en-GB" sz="1600" dirty="0"/>
          </a:p>
        </p:txBody>
      </p:sp>
      <p:sp>
        <p:nvSpPr>
          <p:cNvPr id="4" name="TextBox 3"/>
          <p:cNvSpPr txBox="1"/>
          <p:nvPr/>
        </p:nvSpPr>
        <p:spPr>
          <a:xfrm>
            <a:off x="2987824" y="6229851"/>
            <a:ext cx="2880320" cy="369332"/>
          </a:xfrm>
          <a:prstGeom prst="rect">
            <a:avLst/>
          </a:prstGeom>
          <a:noFill/>
        </p:spPr>
        <p:txBody>
          <a:bodyPr wrap="square" rtlCol="0">
            <a:spAutoFit/>
          </a:bodyPr>
          <a:lstStyle/>
          <a:p>
            <a:r>
              <a:rPr lang="en-GB" dirty="0" smtClean="0"/>
              <a:t>Source: EWC</a:t>
            </a:r>
            <a:endParaRPr lang="en-GB" dirty="0"/>
          </a:p>
        </p:txBody>
      </p:sp>
      <p:pic>
        <p:nvPicPr>
          <p:cNvPr id="6" name="Picture 5"/>
          <p:cNvPicPr>
            <a:picLocks noChangeAspect="1"/>
          </p:cNvPicPr>
          <p:nvPr/>
        </p:nvPicPr>
        <p:blipFill>
          <a:blip r:embed="rId3"/>
          <a:stretch>
            <a:fillRect/>
          </a:stretch>
        </p:blipFill>
        <p:spPr>
          <a:xfrm>
            <a:off x="-8053" y="1235860"/>
            <a:ext cx="9144793" cy="2816596"/>
          </a:xfrm>
          <a:prstGeom prst="rect">
            <a:avLst/>
          </a:prstGeom>
        </p:spPr>
      </p:pic>
    </p:spTree>
    <p:extLst>
      <p:ext uri="{BB962C8B-B14F-4D97-AF65-F5344CB8AC3E}">
        <p14:creationId xmlns:p14="http://schemas.microsoft.com/office/powerpoint/2010/main" val="39935240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0" y="695325"/>
            <a:ext cx="7345363" cy="1143000"/>
          </a:xfrm>
        </p:spPr>
        <p:txBody>
          <a:bodyPr>
            <a:normAutofit fontScale="90000"/>
          </a:bodyPr>
          <a:lstStyle/>
          <a:p>
            <a:pPr algn="l"/>
            <a:r>
              <a:rPr lang="en-GB" dirty="0"/>
              <a:t/>
            </a:r>
            <a:br>
              <a:rPr lang="en-GB" dirty="0"/>
            </a:b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57416100"/>
              </p:ext>
            </p:extLst>
          </p:nvPr>
        </p:nvGraphicFramePr>
        <p:xfrm>
          <a:off x="467542" y="1426437"/>
          <a:ext cx="8496942" cy="751038"/>
        </p:xfrm>
        <a:graphic>
          <a:graphicData uri="http://schemas.openxmlformats.org/drawingml/2006/table">
            <a:tbl>
              <a:tblPr firstRow="1" firstCol="1" bandRow="1">
                <a:tableStyleId>{5C22544A-7EE6-4342-B048-85BDC9FD1C3A}</a:tableStyleId>
              </a:tblPr>
              <a:tblGrid>
                <a:gridCol w="1415529"/>
                <a:gridCol w="1415529"/>
                <a:gridCol w="1416471"/>
                <a:gridCol w="1416471"/>
                <a:gridCol w="1416471"/>
                <a:gridCol w="1416471"/>
              </a:tblGrid>
              <a:tr h="250346">
                <a:tc>
                  <a:txBody>
                    <a:bodyPr/>
                    <a:lstStyle/>
                    <a:p>
                      <a:pPr>
                        <a:spcAft>
                          <a:spcPts val="0"/>
                        </a:spcAft>
                      </a:pPr>
                      <a:r>
                        <a:rPr lang="en-GB" sz="1400" dirty="0">
                          <a:effectLst/>
                        </a:rPr>
                        <a:t>Route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Permanent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Temporary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Supply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Blank</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Total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0346">
                <a:tc>
                  <a:txBody>
                    <a:bodyPr/>
                    <a:lstStyle/>
                    <a:p>
                      <a:pPr>
                        <a:spcAft>
                          <a:spcPts val="0"/>
                        </a:spcAft>
                      </a:pPr>
                      <a:r>
                        <a:rPr lang="en-GB" sz="1400" dirty="0">
                          <a:effectLst/>
                        </a:rPr>
                        <a:t>Employed</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143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646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54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46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889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0346">
                <a:tc>
                  <a:txBody>
                    <a:bodyPr/>
                    <a:lstStyle/>
                    <a:p>
                      <a:pPr>
                        <a:spcAft>
                          <a:spcPts val="0"/>
                        </a:spcAft>
                      </a:pPr>
                      <a:r>
                        <a:rPr lang="en-GB" sz="1400" dirty="0">
                          <a:effectLst/>
                        </a:rPr>
                        <a:t>Supply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n/a</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n/a</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n/a</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n/a</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315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TextBox 4"/>
          <p:cNvSpPr txBox="1"/>
          <p:nvPr/>
        </p:nvSpPr>
        <p:spPr>
          <a:xfrm>
            <a:off x="370048" y="254193"/>
            <a:ext cx="8018376" cy="584775"/>
          </a:xfrm>
          <a:prstGeom prst="rect">
            <a:avLst/>
          </a:prstGeom>
          <a:noFill/>
        </p:spPr>
        <p:txBody>
          <a:bodyPr wrap="square" rtlCol="0">
            <a:spAutoFit/>
          </a:bodyPr>
          <a:lstStyle/>
          <a:p>
            <a:r>
              <a:rPr lang="en-GB" sz="3200" dirty="0"/>
              <a:t>Analysis of Induction s</a:t>
            </a:r>
            <a:r>
              <a:rPr lang="en-GB" sz="3200" dirty="0" smtClean="0"/>
              <a:t>tarters 2015/2016</a:t>
            </a:r>
            <a:endParaRPr lang="en-GB" sz="3200" dirty="0"/>
          </a:p>
        </p:txBody>
      </p:sp>
      <p:sp>
        <p:nvSpPr>
          <p:cNvPr id="6" name="TextBox 5"/>
          <p:cNvSpPr txBox="1"/>
          <p:nvPr/>
        </p:nvSpPr>
        <p:spPr>
          <a:xfrm>
            <a:off x="394322" y="799271"/>
            <a:ext cx="8570162" cy="523220"/>
          </a:xfrm>
          <a:prstGeom prst="rect">
            <a:avLst/>
          </a:prstGeom>
          <a:noFill/>
        </p:spPr>
        <p:txBody>
          <a:bodyPr wrap="square" rtlCol="0">
            <a:spAutoFit/>
          </a:bodyPr>
          <a:lstStyle/>
          <a:p>
            <a:r>
              <a:rPr lang="en-GB" sz="1400" dirty="0" smtClean="0"/>
              <a:t>Data taken on </a:t>
            </a:r>
            <a:r>
              <a:rPr lang="en-GB" sz="1400" dirty="0"/>
              <a:t>24/04/2017 and relates to the first record </a:t>
            </a:r>
            <a:r>
              <a:rPr lang="en-GB" sz="1400" dirty="0" smtClean="0"/>
              <a:t>in </a:t>
            </a:r>
            <a:r>
              <a:rPr lang="en-GB" sz="1400" dirty="0"/>
              <a:t>the </a:t>
            </a:r>
            <a:r>
              <a:rPr lang="en-GB" sz="1400" dirty="0" smtClean="0"/>
              <a:t>Professional Development section </a:t>
            </a:r>
            <a:r>
              <a:rPr lang="en-GB" sz="1400" dirty="0"/>
              <a:t>of </a:t>
            </a:r>
            <a:r>
              <a:rPr lang="en-GB" sz="1400" dirty="0" smtClean="0"/>
              <a:t>the Register for </a:t>
            </a:r>
            <a:r>
              <a:rPr lang="en-GB" sz="1400" dirty="0"/>
              <a:t>all teachers who began induction between 01/09/2015 and 31/08/2016</a:t>
            </a:r>
          </a:p>
        </p:txBody>
      </p:sp>
      <p:graphicFrame>
        <p:nvGraphicFramePr>
          <p:cNvPr id="13" name="Table 12"/>
          <p:cNvGraphicFramePr>
            <a:graphicFrameLocks noGrp="1"/>
          </p:cNvGraphicFramePr>
          <p:nvPr>
            <p:extLst>
              <p:ext uri="{D42A27DB-BD31-4B8C-83A1-F6EECF244321}">
                <p14:modId xmlns:p14="http://schemas.microsoft.com/office/powerpoint/2010/main" val="4199365322"/>
              </p:ext>
            </p:extLst>
          </p:nvPr>
        </p:nvGraphicFramePr>
        <p:xfrm>
          <a:off x="467541" y="2698371"/>
          <a:ext cx="8496944" cy="853440"/>
        </p:xfrm>
        <a:graphic>
          <a:graphicData uri="http://schemas.openxmlformats.org/drawingml/2006/table">
            <a:tbl>
              <a:tblPr firstRow="1" firstCol="1" bandRow="1">
                <a:tableStyleId>{5C22544A-7EE6-4342-B048-85BDC9FD1C3A}</a:tableStyleId>
              </a:tblPr>
              <a:tblGrid>
                <a:gridCol w="2124236"/>
                <a:gridCol w="2124236"/>
                <a:gridCol w="2124236"/>
                <a:gridCol w="2124236"/>
              </a:tblGrid>
              <a:tr h="155295">
                <a:tc>
                  <a:txBody>
                    <a:bodyPr/>
                    <a:lstStyle/>
                    <a:p>
                      <a:pPr>
                        <a:spcAft>
                          <a:spcPts val="0"/>
                        </a:spcAft>
                      </a:pPr>
                      <a:r>
                        <a:rPr lang="en-GB"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Permanent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Temporary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Supply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5295">
                <a:tc>
                  <a:txBody>
                    <a:bodyPr/>
                    <a:lstStyle/>
                    <a:p>
                      <a:pPr>
                        <a:spcAft>
                          <a:spcPts val="0"/>
                        </a:spcAft>
                      </a:pPr>
                      <a:r>
                        <a:rPr lang="en-GB" sz="1400" dirty="0">
                          <a:effectLst/>
                        </a:rPr>
                        <a:t>Full-Time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120</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544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41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5295">
                <a:tc>
                  <a:txBody>
                    <a:bodyPr/>
                    <a:lstStyle/>
                    <a:p>
                      <a:pPr>
                        <a:spcAft>
                          <a:spcPts val="0"/>
                        </a:spcAft>
                      </a:pPr>
                      <a:r>
                        <a:rPr lang="en-GB" sz="1400" dirty="0">
                          <a:effectLst/>
                        </a:rPr>
                        <a:t>Part-Time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71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5295">
                <a:tc>
                  <a:txBody>
                    <a:bodyPr/>
                    <a:lstStyle/>
                    <a:p>
                      <a:pPr>
                        <a:spcAft>
                          <a:spcPts val="0"/>
                        </a:spcAft>
                      </a:pPr>
                      <a:r>
                        <a:rPr lang="en-GB" sz="1400" dirty="0">
                          <a:effectLst/>
                        </a:rPr>
                        <a:t>Not recorded</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15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31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5</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7" name="Content Placeholder 3"/>
          <p:cNvSpPr txBox="1">
            <a:spLocks/>
          </p:cNvSpPr>
          <p:nvPr/>
        </p:nvSpPr>
        <p:spPr>
          <a:xfrm>
            <a:off x="394323" y="3642100"/>
            <a:ext cx="8533869" cy="307777"/>
          </a:xfrm>
          <a:prstGeom prst="rect">
            <a:avLst/>
          </a:prstGeom>
          <a:noFill/>
        </p:spPr>
        <p:txBody>
          <a:bodyPr wrap="square"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dirty="0" smtClean="0"/>
              <a:t>Of the teachers who began induction during the school year 2015-16, the following amount have passed to date:</a:t>
            </a:r>
            <a:endParaRPr lang="en-GB" sz="1400" dirty="0"/>
          </a:p>
        </p:txBody>
      </p:sp>
      <p:graphicFrame>
        <p:nvGraphicFramePr>
          <p:cNvPr id="8" name="Table 7"/>
          <p:cNvGraphicFramePr>
            <a:graphicFrameLocks noGrp="1"/>
          </p:cNvGraphicFramePr>
          <p:nvPr>
            <p:extLst>
              <p:ext uri="{D42A27DB-BD31-4B8C-83A1-F6EECF244321}">
                <p14:modId xmlns:p14="http://schemas.microsoft.com/office/powerpoint/2010/main" val="351035950"/>
              </p:ext>
            </p:extLst>
          </p:nvPr>
        </p:nvGraphicFramePr>
        <p:xfrm>
          <a:off x="511649" y="4082635"/>
          <a:ext cx="3816350" cy="1066800"/>
        </p:xfrm>
        <a:graphic>
          <a:graphicData uri="http://schemas.openxmlformats.org/drawingml/2006/table">
            <a:tbl>
              <a:tblPr firstRow="1" firstCol="1" bandRow="1">
                <a:tableStyleId>{5C22544A-7EE6-4342-B048-85BDC9FD1C3A}</a:tableStyleId>
              </a:tblPr>
              <a:tblGrid>
                <a:gridCol w="1908175"/>
                <a:gridCol w="1908175"/>
              </a:tblGrid>
              <a:tr h="0">
                <a:tc>
                  <a:txBody>
                    <a:bodyPr/>
                    <a:lstStyle/>
                    <a:p>
                      <a:pPr>
                        <a:spcAft>
                          <a:spcPts val="0"/>
                        </a:spcAft>
                      </a:pPr>
                      <a:r>
                        <a:rPr lang="en-GB" sz="1400" dirty="0">
                          <a:effectLst/>
                        </a:rPr>
                        <a:t>Route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GB" sz="1400">
                          <a:effectLst/>
                        </a:rPr>
                        <a:t>Total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400" dirty="0">
                          <a:effectLst/>
                        </a:rPr>
                        <a:t>Permanent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133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400" dirty="0">
                          <a:effectLst/>
                        </a:rPr>
                        <a:t>Temporary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523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400">
                          <a:effectLst/>
                        </a:rPr>
                        <a:t>Employed - Supply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a:effectLst/>
                        </a:rPr>
                        <a:t>36</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400" dirty="0">
                          <a:effectLst/>
                        </a:rPr>
                        <a:t>Short Term Supply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400" dirty="0">
                          <a:effectLst/>
                        </a:rPr>
                        <a:t>94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10" name="TextBox 9"/>
          <p:cNvSpPr txBox="1"/>
          <p:nvPr/>
        </p:nvSpPr>
        <p:spPr>
          <a:xfrm>
            <a:off x="401467" y="5762419"/>
            <a:ext cx="8208912" cy="307777"/>
          </a:xfrm>
          <a:prstGeom prst="rect">
            <a:avLst/>
          </a:prstGeom>
          <a:noFill/>
        </p:spPr>
        <p:txBody>
          <a:bodyPr wrap="square" rtlCol="0">
            <a:spAutoFit/>
          </a:bodyPr>
          <a:lstStyle/>
          <a:p>
            <a:r>
              <a:rPr lang="en-GB" sz="1400" dirty="0"/>
              <a:t>58.1% of supply teachers are </a:t>
            </a:r>
            <a:r>
              <a:rPr lang="en-GB" sz="1400" dirty="0" smtClean="0"/>
              <a:t>either </a:t>
            </a:r>
            <a:r>
              <a:rPr lang="en-GB" sz="1400" dirty="0"/>
              <a:t>NQTs or teachers at the end of their careers. </a:t>
            </a:r>
          </a:p>
        </p:txBody>
      </p:sp>
      <p:sp>
        <p:nvSpPr>
          <p:cNvPr id="11" name="TextBox 10"/>
          <p:cNvSpPr txBox="1"/>
          <p:nvPr/>
        </p:nvSpPr>
        <p:spPr>
          <a:xfrm>
            <a:off x="404295" y="5316009"/>
            <a:ext cx="8208912" cy="307777"/>
          </a:xfrm>
          <a:prstGeom prst="rect">
            <a:avLst/>
          </a:prstGeom>
          <a:noFill/>
        </p:spPr>
        <p:txBody>
          <a:bodyPr wrap="square" rtlCol="0">
            <a:spAutoFit/>
          </a:bodyPr>
          <a:lstStyle/>
          <a:p>
            <a:r>
              <a:rPr lang="en-GB" sz="1400" dirty="0" smtClean="0"/>
              <a:t>The majority of newly qualified teachers complete their induction period in more than one institution.</a:t>
            </a:r>
          </a:p>
        </p:txBody>
      </p:sp>
      <p:sp>
        <p:nvSpPr>
          <p:cNvPr id="2" name="TextBox 1"/>
          <p:cNvSpPr txBox="1"/>
          <p:nvPr/>
        </p:nvSpPr>
        <p:spPr>
          <a:xfrm>
            <a:off x="2915816" y="6208830"/>
            <a:ext cx="2304256" cy="369332"/>
          </a:xfrm>
          <a:prstGeom prst="rect">
            <a:avLst/>
          </a:prstGeom>
          <a:noFill/>
        </p:spPr>
        <p:txBody>
          <a:bodyPr wrap="square" rtlCol="0">
            <a:spAutoFit/>
          </a:bodyPr>
          <a:lstStyle/>
          <a:p>
            <a:r>
              <a:rPr lang="en-GB" dirty="0" smtClean="0"/>
              <a:t>Source: EWC</a:t>
            </a:r>
            <a:endParaRPr lang="en-GB" dirty="0"/>
          </a:p>
        </p:txBody>
      </p:sp>
      <p:sp>
        <p:nvSpPr>
          <p:cNvPr id="3" name="TextBox 2"/>
          <p:cNvSpPr txBox="1"/>
          <p:nvPr/>
        </p:nvSpPr>
        <p:spPr>
          <a:xfrm>
            <a:off x="401467" y="2277230"/>
            <a:ext cx="7560840" cy="307777"/>
          </a:xfrm>
          <a:prstGeom prst="rect">
            <a:avLst/>
          </a:prstGeom>
          <a:noFill/>
        </p:spPr>
        <p:txBody>
          <a:bodyPr wrap="square" rtlCol="0">
            <a:spAutoFit/>
          </a:bodyPr>
          <a:lstStyle/>
          <a:p>
            <a:r>
              <a:rPr lang="en-GB" sz="1400" dirty="0"/>
              <a:t>The employment details for the teachers in the </a:t>
            </a:r>
            <a:r>
              <a:rPr lang="en-GB" sz="1400" dirty="0" smtClean="0"/>
              <a:t>employed category: </a:t>
            </a:r>
            <a:endParaRPr lang="en-GB" sz="1400" dirty="0"/>
          </a:p>
        </p:txBody>
      </p:sp>
    </p:spTree>
    <p:extLst>
      <p:ext uri="{BB962C8B-B14F-4D97-AF65-F5344CB8AC3E}">
        <p14:creationId xmlns:p14="http://schemas.microsoft.com/office/powerpoint/2010/main" val="1393787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Education Workforce Council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5099</TotalTime>
  <Words>2933</Words>
  <Application>Microsoft Office PowerPoint</Application>
  <PresentationFormat>On-screen Show (4:3)</PresentationFormat>
  <Paragraphs>856</Paragraphs>
  <Slides>29</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Times New Roman</vt:lpstr>
      <vt:lpstr>Wingdings</vt:lpstr>
      <vt:lpstr>Education Workforce Council Template</vt:lpstr>
      <vt:lpstr>Custom Design</vt:lpstr>
      <vt:lpstr>  Is there a teacher recruitment and retention crisis in Wales?   The EWC view</vt:lpstr>
      <vt:lpstr>Overview</vt:lpstr>
      <vt:lpstr>School teacher registration</vt:lpstr>
      <vt:lpstr>PowerPoint Presentation</vt:lpstr>
      <vt:lpstr>PowerPoint Presentation</vt:lpstr>
      <vt:lpstr>PowerPoint Presentation</vt:lpstr>
      <vt:lpstr>Recruitment</vt:lpstr>
      <vt:lpstr>Initial teacher education </vt:lpstr>
      <vt:lpstr> </vt:lpstr>
      <vt:lpstr>PowerPoint Presentation</vt:lpstr>
      <vt:lpstr>PowerPoint Presentation</vt:lpstr>
      <vt:lpstr>Other routes within Wales</vt:lpstr>
      <vt:lpstr>Qualified teachers from outside Wales teaching in Wales</vt:lpstr>
      <vt:lpstr>PowerPoint Presentation</vt:lpstr>
      <vt:lpstr>PowerPoint Presentation</vt:lpstr>
      <vt:lpstr>Headteachers</vt:lpstr>
      <vt:lpstr>PowerPoint Presentation</vt:lpstr>
      <vt:lpstr>PowerPoint Presentation</vt:lpstr>
      <vt:lpstr>Subject taught versus subject trained</vt:lpstr>
      <vt:lpstr>Retention: 10 year school teacher tracking analysis </vt:lpstr>
      <vt:lpstr>5 year school teacher tracking analysis </vt:lpstr>
      <vt:lpstr>PowerPoint Presentation</vt:lpstr>
      <vt:lpstr>National education workforce survey</vt:lpstr>
      <vt:lpstr>Comparisons to other countries</vt:lpstr>
      <vt:lpstr>PowerPoint Presentation</vt:lpstr>
      <vt:lpstr>Factors to consider</vt:lpstr>
      <vt:lpstr>Recruitment - suggestions</vt:lpstr>
      <vt:lpstr>Retention - suggestions</vt:lpstr>
      <vt:lpstr>Questions?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Deborah Ball</dc:creator>
  <cp:lastModifiedBy>Deborah Ball</cp:lastModifiedBy>
  <cp:revision>312</cp:revision>
  <cp:lastPrinted>2017-05-17T09:58:42Z</cp:lastPrinted>
  <dcterms:created xsi:type="dcterms:W3CDTF">2017-03-16T10:09:37Z</dcterms:created>
  <dcterms:modified xsi:type="dcterms:W3CDTF">2017-10-16T11:03:37Z</dcterms:modified>
</cp:coreProperties>
</file>