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notesMasterIdLst>
    <p:notesMasterId r:id="rId25"/>
  </p:notesMasterIdLst>
  <p:handoutMasterIdLst>
    <p:handoutMasterId r:id="rId26"/>
  </p:handoutMasterIdLst>
  <p:sldIdLst>
    <p:sldId id="256" r:id="rId3"/>
    <p:sldId id="280" r:id="rId4"/>
    <p:sldId id="319" r:id="rId5"/>
    <p:sldId id="311" r:id="rId6"/>
    <p:sldId id="322" r:id="rId7"/>
    <p:sldId id="314" r:id="rId8"/>
    <p:sldId id="307" r:id="rId9"/>
    <p:sldId id="316" r:id="rId10"/>
    <p:sldId id="331" r:id="rId11"/>
    <p:sldId id="317" r:id="rId12"/>
    <p:sldId id="326" r:id="rId13"/>
    <p:sldId id="318" r:id="rId14"/>
    <p:sldId id="329" r:id="rId15"/>
    <p:sldId id="295" r:id="rId16"/>
    <p:sldId id="320" r:id="rId17"/>
    <p:sldId id="345" r:id="rId18"/>
    <p:sldId id="340" r:id="rId19"/>
    <p:sldId id="341" r:id="rId20"/>
    <p:sldId id="342" r:id="rId21"/>
    <p:sldId id="343" r:id="rId22"/>
    <p:sldId id="346" r:id="rId23"/>
    <p:sldId id="301"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5342"/>
    <a:srgbClr val="008000"/>
    <a:srgbClr val="D4FCE3"/>
    <a:srgbClr val="339933"/>
    <a:srgbClr val="D2E6D2"/>
    <a:srgbClr val="72E094"/>
    <a:srgbClr val="196D3B"/>
    <a:srgbClr val="7CD68B"/>
    <a:srgbClr val="33CC33"/>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1756" autoAdjust="0"/>
  </p:normalViewPr>
  <p:slideViewPr>
    <p:cSldViewPr>
      <p:cViewPr varScale="1">
        <p:scale>
          <a:sx n="101" d="100"/>
          <a:sy n="101" d="100"/>
        </p:scale>
        <p:origin x="126" y="2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3" d="100"/>
          <a:sy n="83" d="100"/>
        </p:scale>
        <p:origin x="20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solidFill>
          </c:spPr>
          <c:dPt>
            <c:idx val="0"/>
            <c:bubble3D val="0"/>
            <c:spPr>
              <a:solidFill>
                <a:srgbClr val="196D3B"/>
              </a:solidFill>
              <a:ln w="19050">
                <a:noFill/>
              </a:ln>
              <a:effectLst/>
            </c:spPr>
          </c:dPt>
          <c:dPt>
            <c:idx val="1"/>
            <c:bubble3D val="0"/>
            <c:spPr>
              <a:solidFill>
                <a:schemeClr val="tx1"/>
              </a:solidFill>
              <a:ln w="19050">
                <a:noFill/>
              </a:ln>
              <a:effectLst/>
            </c:spPr>
          </c:dPt>
          <c:val>
            <c:numRef>
              <c:f>Sheet1!$N$77:$N$78</c:f>
              <c:numCache>
                <c:formatCode>General</c:formatCode>
                <c:ptCount val="2"/>
                <c:pt idx="0">
                  <c:v>27560</c:v>
                </c:pt>
                <c:pt idx="1">
                  <c:v>3878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0.34026</cdr:x>
      <cdr:y>0.28911</cdr:y>
    </cdr:from>
    <cdr:to>
      <cdr:x>0.68518</cdr:x>
      <cdr:y>0.78328</cdr:y>
    </cdr:to>
    <cdr:sp macro="" textlink="">
      <cdr:nvSpPr>
        <cdr:cNvPr id="2" name="TextBox 1"/>
        <cdr:cNvSpPr txBox="1"/>
      </cdr:nvSpPr>
      <cdr:spPr>
        <a:xfrm xmlns:a="http://schemas.openxmlformats.org/drawingml/2006/main">
          <a:off x="1081778" y="746939"/>
          <a:ext cx="1096610" cy="127673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0.27295</cdr:x>
      <cdr:y>0.37812</cdr:y>
    </cdr:from>
    <cdr:to>
      <cdr:x>0.72629</cdr:x>
      <cdr:y>0.56451</cdr:y>
    </cdr:to>
    <cdr:sp macro="" textlink="">
      <cdr:nvSpPr>
        <cdr:cNvPr id="3" name="TextBox 2"/>
        <cdr:cNvSpPr txBox="1"/>
      </cdr:nvSpPr>
      <cdr:spPr>
        <a:xfrm xmlns:a="http://schemas.openxmlformats.org/drawingml/2006/main">
          <a:off x="813638" y="932739"/>
          <a:ext cx="1351349" cy="45977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GB" sz="1600" b="1" dirty="0" smtClean="0">
              <a:solidFill>
                <a:srgbClr val="196D3B"/>
              </a:solidFill>
            </a:rPr>
            <a:t>76.1%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7" y="14"/>
            <a:ext cx="2945659" cy="498055"/>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50470" y="14"/>
            <a:ext cx="2945659" cy="498055"/>
          </a:xfrm>
          <a:prstGeom prst="rect">
            <a:avLst/>
          </a:prstGeom>
        </p:spPr>
        <p:txBody>
          <a:bodyPr vert="horz" lIns="91440" tIns="45720" rIns="91440" bIns="45720" rtlCol="0"/>
          <a:lstStyle>
            <a:lvl1pPr algn="r">
              <a:defRPr sz="1200"/>
            </a:lvl1pPr>
          </a:lstStyle>
          <a:p>
            <a:fld id="{ACEA4998-72AF-4B2A-9B00-D6619871D338}" type="datetimeFigureOut">
              <a:rPr lang="en-GB" smtClean="0"/>
              <a:t>13/12/2017</a:t>
            </a:fld>
            <a:endParaRPr lang="en-GB" dirty="0"/>
          </a:p>
        </p:txBody>
      </p:sp>
      <p:sp>
        <p:nvSpPr>
          <p:cNvPr id="4" name="Footer Placeholder 3"/>
          <p:cNvSpPr>
            <a:spLocks noGrp="1"/>
          </p:cNvSpPr>
          <p:nvPr>
            <p:ph type="ftr" sz="quarter" idx="2"/>
          </p:nvPr>
        </p:nvSpPr>
        <p:spPr>
          <a:xfrm>
            <a:off x="27" y="9428585"/>
            <a:ext cx="2945659" cy="498054"/>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70" y="9428585"/>
            <a:ext cx="2945659" cy="498054"/>
          </a:xfrm>
          <a:prstGeom prst="rect">
            <a:avLst/>
          </a:prstGeom>
        </p:spPr>
        <p:txBody>
          <a:bodyPr vert="horz" lIns="91440" tIns="45720" rIns="91440" bIns="45720" rtlCol="0" anchor="b"/>
          <a:lstStyle>
            <a:lvl1pPr algn="r">
              <a:defRPr sz="1200"/>
            </a:lvl1pPr>
          </a:lstStyle>
          <a:p>
            <a:fld id="{283079E8-7D0C-4B67-AB14-EB8F488E9A00}" type="slidenum">
              <a:rPr lang="en-GB" smtClean="0"/>
              <a:t>‹#›</a:t>
            </a:fld>
            <a:endParaRPr lang="en-GB" dirty="0"/>
          </a:p>
        </p:txBody>
      </p:sp>
    </p:spTree>
    <p:extLst>
      <p:ext uri="{BB962C8B-B14F-4D97-AF65-F5344CB8AC3E}">
        <p14:creationId xmlns:p14="http://schemas.microsoft.com/office/powerpoint/2010/main" val="1505820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7" y="13"/>
            <a:ext cx="2945659" cy="496331"/>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70" y="13"/>
            <a:ext cx="2945659" cy="496331"/>
          </a:xfrm>
          <a:prstGeom prst="rect">
            <a:avLst/>
          </a:prstGeom>
        </p:spPr>
        <p:txBody>
          <a:bodyPr vert="horz" lIns="91440" tIns="45720" rIns="91440" bIns="45720" rtlCol="0"/>
          <a:lstStyle>
            <a:lvl1pPr algn="r">
              <a:defRPr sz="1200"/>
            </a:lvl1pPr>
          </a:lstStyle>
          <a:p>
            <a:fld id="{A5A9F7AD-B2AE-45AB-A8EC-F66431610328}" type="datetimeFigureOut">
              <a:rPr lang="en-GB" smtClean="0"/>
              <a:t>13/12/2017</a:t>
            </a:fld>
            <a:endParaRPr lang="en-GB" dirty="0"/>
          </a:p>
        </p:txBody>
      </p:sp>
      <p:sp>
        <p:nvSpPr>
          <p:cNvPr id="4" name="Slide Image Placeholder 3"/>
          <p:cNvSpPr>
            <a:spLocks noGrp="1" noRot="1" noChangeAspect="1"/>
          </p:cNvSpPr>
          <p:nvPr>
            <p:ph type="sldImg" idx="2"/>
          </p:nvPr>
        </p:nvSpPr>
        <p:spPr>
          <a:xfrm>
            <a:off x="915988" y="741363"/>
            <a:ext cx="4965700" cy="3725862"/>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7" y="9428597"/>
            <a:ext cx="2945659" cy="496331"/>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70" y="9428597"/>
            <a:ext cx="2945659" cy="496331"/>
          </a:xfrm>
          <a:prstGeom prst="rect">
            <a:avLst/>
          </a:prstGeom>
        </p:spPr>
        <p:txBody>
          <a:bodyPr vert="horz" lIns="91440" tIns="45720" rIns="91440" bIns="45720" rtlCol="0" anchor="b"/>
          <a:lstStyle>
            <a:lvl1pPr algn="r">
              <a:defRPr sz="1200"/>
            </a:lvl1pPr>
          </a:lstStyle>
          <a:p>
            <a:fld id="{1F0DF4C6-0FC0-4898-8650-14A799520EF2}" type="slidenum">
              <a:rPr lang="en-GB" smtClean="0"/>
              <a:t>‹#›</a:t>
            </a:fld>
            <a:endParaRPr lang="en-GB" dirty="0"/>
          </a:p>
        </p:txBody>
      </p:sp>
    </p:spTree>
    <p:extLst>
      <p:ext uri="{BB962C8B-B14F-4D97-AF65-F5344CB8AC3E}">
        <p14:creationId xmlns:p14="http://schemas.microsoft.com/office/powerpoint/2010/main" val="3176480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1</a:t>
            </a:fld>
            <a:endParaRPr lang="en-GB" dirty="0"/>
          </a:p>
        </p:txBody>
      </p:sp>
    </p:spTree>
    <p:extLst>
      <p:ext uri="{BB962C8B-B14F-4D97-AF65-F5344CB8AC3E}">
        <p14:creationId xmlns:p14="http://schemas.microsoft.com/office/powerpoint/2010/main" val="3915170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10</a:t>
            </a:fld>
            <a:endParaRPr lang="en-GB" dirty="0"/>
          </a:p>
        </p:txBody>
      </p:sp>
    </p:spTree>
    <p:extLst>
      <p:ext uri="{BB962C8B-B14F-4D97-AF65-F5344CB8AC3E}">
        <p14:creationId xmlns:p14="http://schemas.microsoft.com/office/powerpoint/2010/main" val="2633867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11</a:t>
            </a:fld>
            <a:endParaRPr lang="en-GB" dirty="0"/>
          </a:p>
        </p:txBody>
      </p:sp>
    </p:spTree>
    <p:extLst>
      <p:ext uri="{BB962C8B-B14F-4D97-AF65-F5344CB8AC3E}">
        <p14:creationId xmlns:p14="http://schemas.microsoft.com/office/powerpoint/2010/main" val="3581295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12</a:t>
            </a:fld>
            <a:endParaRPr lang="en-GB" dirty="0"/>
          </a:p>
        </p:txBody>
      </p:sp>
    </p:spTree>
    <p:extLst>
      <p:ext uri="{BB962C8B-B14F-4D97-AF65-F5344CB8AC3E}">
        <p14:creationId xmlns:p14="http://schemas.microsoft.com/office/powerpoint/2010/main" val="36751441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13</a:t>
            </a:fld>
            <a:endParaRPr lang="en-GB" dirty="0"/>
          </a:p>
        </p:txBody>
      </p:sp>
    </p:spTree>
    <p:extLst>
      <p:ext uri="{BB962C8B-B14F-4D97-AF65-F5344CB8AC3E}">
        <p14:creationId xmlns:p14="http://schemas.microsoft.com/office/powerpoint/2010/main" val="3307410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Variation</a:t>
            </a:r>
            <a:r>
              <a:rPr lang="en-GB" baseline="0" dirty="0" smtClean="0"/>
              <a:t> between local authorities/consortia.</a:t>
            </a:r>
          </a:p>
          <a:p>
            <a:endParaRPr lang="en-GB" baseline="0" dirty="0" smtClean="0"/>
          </a:p>
          <a:p>
            <a:r>
              <a:rPr lang="en-GB" baseline="0" dirty="0" smtClean="0"/>
              <a:t>PLASC for secondary and middle phases only.</a:t>
            </a:r>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14</a:t>
            </a:fld>
            <a:endParaRPr lang="en-GB" dirty="0"/>
          </a:p>
        </p:txBody>
      </p:sp>
    </p:spTree>
    <p:extLst>
      <p:ext uri="{BB962C8B-B14F-4D97-AF65-F5344CB8AC3E}">
        <p14:creationId xmlns:p14="http://schemas.microsoft.com/office/powerpoint/2010/main" val="2725562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62% of those</a:t>
            </a:r>
            <a:r>
              <a:rPr lang="en-GB" sz="1200" baseline="0" dirty="0" smtClean="0"/>
              <a:t> with NPQH (not including </a:t>
            </a:r>
            <a:r>
              <a:rPr lang="en-GB" sz="1200" baseline="0" dirty="0" err="1" smtClean="0"/>
              <a:t>headteachers</a:t>
            </a:r>
            <a:r>
              <a:rPr lang="en-GB" sz="1200" baseline="0" dirty="0" smtClean="0"/>
              <a:t>) </a:t>
            </a:r>
            <a:r>
              <a:rPr lang="en-GB" sz="1200" dirty="0" smtClean="0"/>
              <a:t>are female</a:t>
            </a:r>
          </a:p>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15</a:t>
            </a:fld>
            <a:endParaRPr lang="en-GB" dirty="0"/>
          </a:p>
        </p:txBody>
      </p:sp>
    </p:spTree>
    <p:extLst>
      <p:ext uri="{BB962C8B-B14F-4D97-AF65-F5344CB8AC3E}">
        <p14:creationId xmlns:p14="http://schemas.microsoft.com/office/powerpoint/2010/main" val="40582951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16</a:t>
            </a:fld>
            <a:endParaRPr lang="en-GB" dirty="0"/>
          </a:p>
        </p:txBody>
      </p:sp>
    </p:spTree>
    <p:extLst>
      <p:ext uri="{BB962C8B-B14F-4D97-AF65-F5344CB8AC3E}">
        <p14:creationId xmlns:p14="http://schemas.microsoft.com/office/powerpoint/2010/main" val="936249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17</a:t>
            </a:fld>
            <a:endParaRPr lang="en-GB"/>
          </a:p>
        </p:txBody>
      </p:sp>
    </p:spTree>
    <p:extLst>
      <p:ext uri="{BB962C8B-B14F-4D97-AF65-F5344CB8AC3E}">
        <p14:creationId xmlns:p14="http://schemas.microsoft.com/office/powerpoint/2010/main" val="3396124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18</a:t>
            </a:fld>
            <a:endParaRPr lang="en-GB"/>
          </a:p>
        </p:txBody>
      </p:sp>
    </p:spTree>
    <p:extLst>
      <p:ext uri="{BB962C8B-B14F-4D97-AF65-F5344CB8AC3E}">
        <p14:creationId xmlns:p14="http://schemas.microsoft.com/office/powerpoint/2010/main" val="541265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19</a:t>
            </a:fld>
            <a:endParaRPr lang="en-GB"/>
          </a:p>
        </p:txBody>
      </p:sp>
    </p:spTree>
    <p:extLst>
      <p:ext uri="{BB962C8B-B14F-4D97-AF65-F5344CB8AC3E}">
        <p14:creationId xmlns:p14="http://schemas.microsoft.com/office/powerpoint/2010/main" val="261812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2</a:t>
            </a:fld>
            <a:endParaRPr lang="en-GB" dirty="0"/>
          </a:p>
        </p:txBody>
      </p:sp>
    </p:spTree>
    <p:extLst>
      <p:ext uri="{BB962C8B-B14F-4D97-AF65-F5344CB8AC3E}">
        <p14:creationId xmlns:p14="http://schemas.microsoft.com/office/powerpoint/2010/main" val="4076566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20</a:t>
            </a:fld>
            <a:endParaRPr lang="en-GB"/>
          </a:p>
        </p:txBody>
      </p:sp>
    </p:spTree>
    <p:extLst>
      <p:ext uri="{BB962C8B-B14F-4D97-AF65-F5344CB8AC3E}">
        <p14:creationId xmlns:p14="http://schemas.microsoft.com/office/powerpoint/2010/main" val="1003650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21</a:t>
            </a:fld>
            <a:endParaRPr lang="en-GB"/>
          </a:p>
        </p:txBody>
      </p:sp>
    </p:spTree>
    <p:extLst>
      <p:ext uri="{BB962C8B-B14F-4D97-AF65-F5344CB8AC3E}">
        <p14:creationId xmlns:p14="http://schemas.microsoft.com/office/powerpoint/2010/main" val="3616210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22</a:t>
            </a:fld>
            <a:endParaRPr lang="en-GB" dirty="0"/>
          </a:p>
        </p:txBody>
      </p:sp>
    </p:spTree>
    <p:extLst>
      <p:ext uri="{BB962C8B-B14F-4D97-AF65-F5344CB8AC3E}">
        <p14:creationId xmlns:p14="http://schemas.microsoft.com/office/powerpoint/2010/main" val="23940907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 gender balance of </a:t>
            </a:r>
            <a:r>
              <a:rPr lang="en-GB" dirty="0" err="1" smtClean="0"/>
              <a:t>headteachers</a:t>
            </a:r>
            <a:r>
              <a:rPr lang="en-GB" dirty="0" smtClean="0"/>
              <a:t> has improved from 49.5% female in 2003 to 59.2% in 2017,  which now better reflects  the gender breakdown of the profession as a whole (75.4% of the school teachers in 2017 were female).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r>
              <a:rPr lang="en-GB" dirty="0" smtClean="0"/>
              <a:t>The age balance of </a:t>
            </a:r>
            <a:r>
              <a:rPr lang="en-GB" dirty="0" err="1" smtClean="0"/>
              <a:t>headteachers</a:t>
            </a:r>
            <a:r>
              <a:rPr lang="en-GB" dirty="0" smtClean="0"/>
              <a:t> nationally is healthy.  In 2007 &amp; 2008 37% of </a:t>
            </a:r>
            <a:r>
              <a:rPr lang="en-GB" dirty="0" err="1" smtClean="0"/>
              <a:t>headteachers</a:t>
            </a:r>
            <a:r>
              <a:rPr lang="en-GB" dirty="0" smtClean="0"/>
              <a:t> in Wales were over 55, compared to 21% in 2017.  27% of current </a:t>
            </a:r>
            <a:r>
              <a:rPr lang="en-GB" dirty="0" err="1" smtClean="0"/>
              <a:t>headteachers</a:t>
            </a:r>
            <a:r>
              <a:rPr lang="en-GB" dirty="0" smtClean="0"/>
              <a:t> are in the age range 45-49.</a:t>
            </a:r>
          </a:p>
          <a:p>
            <a:endParaRPr lang="en-GB" dirty="0" smtClean="0"/>
          </a:p>
          <a:p>
            <a:endParaRPr lang="en-GB" dirty="0" smtClean="0"/>
          </a:p>
          <a:p>
            <a:endParaRPr lang="en-GB" dirty="0" smtClean="0"/>
          </a:p>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3</a:t>
            </a:fld>
            <a:endParaRPr lang="en-GB" dirty="0"/>
          </a:p>
        </p:txBody>
      </p:sp>
    </p:spTree>
    <p:extLst>
      <p:ext uri="{BB962C8B-B14F-4D97-AF65-F5344CB8AC3E}">
        <p14:creationId xmlns:p14="http://schemas.microsoft.com/office/powerpoint/2010/main" val="2419140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percentage of Welsh speaking </a:t>
            </a:r>
            <a:r>
              <a:rPr lang="en-GB" sz="1200" kern="1200" dirty="0" err="1" smtClean="0">
                <a:solidFill>
                  <a:schemeClr val="tx1"/>
                </a:solidFill>
                <a:effectLst/>
                <a:latin typeface="+mn-lt"/>
                <a:ea typeface="+mn-ea"/>
                <a:cs typeface="+mn-cs"/>
              </a:rPr>
              <a:t>headteachers</a:t>
            </a:r>
            <a:r>
              <a:rPr lang="en-GB" sz="1200" kern="1200" dirty="0" smtClean="0">
                <a:solidFill>
                  <a:schemeClr val="tx1"/>
                </a:solidFill>
                <a:effectLst/>
                <a:latin typeface="+mn-lt"/>
                <a:ea typeface="+mn-ea"/>
                <a:cs typeface="+mn-cs"/>
              </a:rPr>
              <a:t> (40.3%) is notably higher than the percentage of all registered teachers (33.3%).and deputy (35.8%) and assistant </a:t>
            </a:r>
            <a:r>
              <a:rPr lang="en-GB" sz="1200" kern="1200" dirty="0" err="1" smtClean="0">
                <a:solidFill>
                  <a:schemeClr val="tx1"/>
                </a:solidFill>
                <a:effectLst/>
                <a:latin typeface="+mn-lt"/>
                <a:ea typeface="+mn-ea"/>
                <a:cs typeface="+mn-cs"/>
              </a:rPr>
              <a:t>headteachers</a:t>
            </a:r>
            <a:r>
              <a:rPr lang="en-GB" sz="1200" kern="1200" dirty="0" smtClean="0">
                <a:solidFill>
                  <a:schemeClr val="tx1"/>
                </a:solidFill>
                <a:effectLst/>
                <a:latin typeface="+mn-lt"/>
                <a:ea typeface="+mn-ea"/>
                <a:cs typeface="+mn-cs"/>
              </a:rPr>
              <a:t> (35.7%) and considerably higher than the 19% national figure shown in the 2011 Census.  This trend is mirrored when considering those </a:t>
            </a:r>
            <a:r>
              <a:rPr lang="en-GB" sz="1200" kern="1200" dirty="0" err="1" smtClean="0">
                <a:solidFill>
                  <a:schemeClr val="tx1"/>
                </a:solidFill>
                <a:effectLst/>
                <a:latin typeface="+mn-lt"/>
                <a:ea typeface="+mn-ea"/>
                <a:cs typeface="+mn-cs"/>
              </a:rPr>
              <a:t>headteachers</a:t>
            </a:r>
            <a:r>
              <a:rPr lang="en-GB" sz="1200" kern="1200" dirty="0" smtClean="0">
                <a:solidFill>
                  <a:schemeClr val="tx1"/>
                </a:solidFill>
                <a:effectLst/>
                <a:latin typeface="+mn-lt"/>
                <a:ea typeface="+mn-ea"/>
                <a:cs typeface="+mn-cs"/>
              </a:rPr>
              <a:t> who have declared that they are able to teach through the medium of Welsh (35.4%) compared to all registered teachers (27.4%) and deputy (29.5%) and assistant </a:t>
            </a:r>
            <a:r>
              <a:rPr lang="en-GB" sz="1200" kern="1200" dirty="0" err="1" smtClean="0">
                <a:solidFill>
                  <a:schemeClr val="tx1"/>
                </a:solidFill>
                <a:effectLst/>
                <a:latin typeface="+mn-lt"/>
                <a:ea typeface="+mn-ea"/>
                <a:cs typeface="+mn-cs"/>
              </a:rPr>
              <a:t>headteachers</a:t>
            </a:r>
            <a:r>
              <a:rPr lang="en-GB" sz="1200" kern="1200" dirty="0" smtClean="0">
                <a:solidFill>
                  <a:schemeClr val="tx1"/>
                </a:solidFill>
                <a:effectLst/>
                <a:latin typeface="+mn-lt"/>
                <a:ea typeface="+mn-ea"/>
                <a:cs typeface="+mn-cs"/>
              </a:rPr>
              <a:t> (30.1%).</a:t>
            </a:r>
          </a:p>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4</a:t>
            </a:fld>
            <a:endParaRPr lang="en-GB" dirty="0"/>
          </a:p>
        </p:txBody>
      </p:sp>
    </p:spTree>
    <p:extLst>
      <p:ext uri="{BB962C8B-B14F-4D97-AF65-F5344CB8AC3E}">
        <p14:creationId xmlns:p14="http://schemas.microsoft.com/office/powerpoint/2010/main" val="1890047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F0DF4C6-0FC0-4898-8650-14A799520EF2}" type="slidenum">
              <a:rPr lang="en-GB" smtClean="0"/>
              <a:t>5</a:t>
            </a:fld>
            <a:endParaRPr lang="en-GB" dirty="0"/>
          </a:p>
        </p:txBody>
      </p:sp>
    </p:spTree>
    <p:extLst>
      <p:ext uri="{BB962C8B-B14F-4D97-AF65-F5344CB8AC3E}">
        <p14:creationId xmlns:p14="http://schemas.microsoft.com/office/powerpoint/2010/main" val="1482966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6</a:t>
            </a:fld>
            <a:endParaRPr lang="en-GB" dirty="0"/>
          </a:p>
        </p:txBody>
      </p:sp>
    </p:spTree>
    <p:extLst>
      <p:ext uri="{BB962C8B-B14F-4D97-AF65-F5344CB8AC3E}">
        <p14:creationId xmlns:p14="http://schemas.microsoft.com/office/powerpoint/2010/main" val="3066772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Need to consider:</a:t>
            </a:r>
            <a:r>
              <a:rPr lang="en-GB" baseline="0" dirty="0" smtClean="0"/>
              <a:t> based on first employment on registered and name of school which may have changed due to school mergers. </a:t>
            </a:r>
            <a:endParaRPr lang="en-GB" dirty="0" smtClean="0"/>
          </a:p>
        </p:txBody>
      </p:sp>
      <p:sp>
        <p:nvSpPr>
          <p:cNvPr id="4" name="Slide Number Placeholder 3"/>
          <p:cNvSpPr>
            <a:spLocks noGrp="1"/>
          </p:cNvSpPr>
          <p:nvPr>
            <p:ph type="sldNum" sz="quarter" idx="10"/>
          </p:nvPr>
        </p:nvSpPr>
        <p:spPr/>
        <p:txBody>
          <a:bodyPr/>
          <a:lstStyle/>
          <a:p>
            <a:fld id="{1F0DF4C6-0FC0-4898-8650-14A799520EF2}" type="slidenum">
              <a:rPr lang="en-GB" smtClean="0"/>
              <a:t>7</a:t>
            </a:fld>
            <a:endParaRPr lang="en-GB" dirty="0"/>
          </a:p>
        </p:txBody>
      </p:sp>
    </p:spTree>
    <p:extLst>
      <p:ext uri="{BB962C8B-B14F-4D97-AF65-F5344CB8AC3E}">
        <p14:creationId xmlns:p14="http://schemas.microsoft.com/office/powerpoint/2010/main" val="2665313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Succession planning is important as the overall number of </a:t>
            </a:r>
            <a:r>
              <a:rPr lang="en-GB" dirty="0" err="1" smtClean="0"/>
              <a:t>headteachers</a:t>
            </a:r>
            <a:r>
              <a:rPr lang="en-GB" dirty="0" smtClean="0"/>
              <a:t> in Wales is decreasing </a:t>
            </a:r>
          </a:p>
          <a:p>
            <a:endParaRPr lang="en-GB" dirty="0" smtClean="0"/>
          </a:p>
          <a:p>
            <a:r>
              <a:rPr lang="en-GB" altLang="en-US" dirty="0" smtClean="0"/>
              <a:t>Increase federated school/reduced number of schools – as at March 2017 there were 60 (4.1%)</a:t>
            </a:r>
            <a:r>
              <a:rPr lang="en-GB" altLang="en-US" baseline="0" dirty="0" smtClean="0"/>
              <a:t> </a:t>
            </a:r>
            <a:r>
              <a:rPr lang="en-GB" altLang="en-US" dirty="0" err="1" smtClean="0"/>
              <a:t>headteachers</a:t>
            </a:r>
            <a:r>
              <a:rPr lang="en-GB" altLang="en-US" dirty="0" smtClean="0"/>
              <a:t> registered with the EWC who were </a:t>
            </a:r>
            <a:r>
              <a:rPr lang="en-GB" altLang="en-US" dirty="0" err="1" smtClean="0"/>
              <a:t>headteacher</a:t>
            </a:r>
            <a:r>
              <a:rPr lang="en-GB" altLang="en-US" dirty="0" smtClean="0"/>
              <a:t> of more than one school </a:t>
            </a:r>
            <a:endParaRPr lang="en-GB" dirty="0" smtClean="0"/>
          </a:p>
          <a:p>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8</a:t>
            </a:fld>
            <a:endParaRPr lang="en-GB" dirty="0"/>
          </a:p>
        </p:txBody>
      </p:sp>
    </p:spTree>
    <p:extLst>
      <p:ext uri="{BB962C8B-B14F-4D97-AF65-F5344CB8AC3E}">
        <p14:creationId xmlns:p14="http://schemas.microsoft.com/office/powerpoint/2010/main" val="3055207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75% of school teachers are female </a:t>
            </a:r>
            <a:endParaRPr lang="en-GB" dirty="0"/>
          </a:p>
        </p:txBody>
      </p:sp>
      <p:sp>
        <p:nvSpPr>
          <p:cNvPr id="4" name="Slide Number Placeholder 3"/>
          <p:cNvSpPr>
            <a:spLocks noGrp="1"/>
          </p:cNvSpPr>
          <p:nvPr>
            <p:ph type="sldNum" sz="quarter" idx="10"/>
          </p:nvPr>
        </p:nvSpPr>
        <p:spPr/>
        <p:txBody>
          <a:bodyPr/>
          <a:lstStyle/>
          <a:p>
            <a:fld id="{1F0DF4C6-0FC0-4898-8650-14A799520EF2}" type="slidenum">
              <a:rPr lang="en-GB" smtClean="0"/>
              <a:t>9</a:t>
            </a:fld>
            <a:endParaRPr lang="en-GB" dirty="0"/>
          </a:p>
        </p:txBody>
      </p:sp>
    </p:spTree>
    <p:extLst>
      <p:ext uri="{BB962C8B-B14F-4D97-AF65-F5344CB8AC3E}">
        <p14:creationId xmlns:p14="http://schemas.microsoft.com/office/powerpoint/2010/main" val="3662684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2992494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332483-DD37-4769-BBB9-FA4B0CA9E20A}" type="datetimeFigureOut">
              <a:rPr lang="en-GB" smtClean="0"/>
              <a:t>13/12/2017</a:t>
            </a:fld>
            <a:endParaRPr lang="en-GB"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2775952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4958282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4543732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1516638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4241548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3347707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3376762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42912789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11321435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2225534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31247066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15239996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20223311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A3B9A3E-77A3-422B-9E7C-5C62BA55C463}" type="datetimeFigureOut">
              <a:rPr lang="en-GB" smtClean="0"/>
              <a:t>13/12/2017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8305A63-A59D-470E-BF9F-C3A12C03C4EF}" type="slidenum">
              <a:rPr lang="en-GB" smtClean="0"/>
              <a:t>‹#›</a:t>
            </a:fld>
            <a:endParaRPr lang="en-GB" dirty="0"/>
          </a:p>
        </p:txBody>
      </p:sp>
    </p:spTree>
    <p:extLst>
      <p:ext uri="{BB962C8B-B14F-4D97-AF65-F5344CB8AC3E}">
        <p14:creationId xmlns:p14="http://schemas.microsoft.com/office/powerpoint/2010/main" val="4163040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55576" y="3645024"/>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55576" y="198884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A332483-DD37-4769-BBB9-FA4B0CA9E20A}" type="datetimeFigureOut">
              <a:rPr lang="en-GB" smtClean="0"/>
              <a:t>13/12/2017</a:t>
            </a:fld>
            <a:endParaRPr lang="en-GB"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dirty="0"/>
          </a:p>
        </p:txBody>
      </p:sp>
      <p:sp>
        <p:nvSpPr>
          <p:cNvPr id="6" name="Slide Number Placeholder 5"/>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472572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7504" y="341784"/>
            <a:ext cx="7344816" cy="11430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07504" y="1844824"/>
            <a:ext cx="4038600" cy="428133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27984" y="1844825"/>
            <a:ext cx="4038600" cy="432048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3456595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07504"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7504"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35597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35597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4190767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299397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3800254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519" y="273050"/>
            <a:ext cx="3008313" cy="1162050"/>
          </a:xfrm>
        </p:spPr>
        <p:txBody>
          <a:bodyPr anchor="b"/>
          <a:lstStyle>
            <a:lvl1pPr algn="l">
              <a:defRPr sz="2000" b="1"/>
            </a:lvl1pPr>
          </a:lstStyle>
          <a:p>
            <a:r>
              <a:rPr lang="en-US" smtClean="0"/>
              <a:t>Click to edit Master title style</a:t>
            </a:r>
            <a:endParaRPr lang="en-GB" dirty="0"/>
          </a:p>
        </p:txBody>
      </p:sp>
      <p:sp>
        <p:nvSpPr>
          <p:cNvPr id="3" name="Content Placeholder 2"/>
          <p:cNvSpPr>
            <a:spLocks noGrp="1"/>
          </p:cNvSpPr>
          <p:nvPr>
            <p:ph idx="1"/>
          </p:nvPr>
        </p:nvSpPr>
        <p:spPr>
          <a:xfrm>
            <a:off x="3059832"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5496"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133233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47664" y="4725144"/>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547664" y="404664"/>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GB" dirty="0"/>
          </a:p>
        </p:txBody>
      </p:sp>
      <p:sp>
        <p:nvSpPr>
          <p:cNvPr id="4" name="Text Placeholder 3"/>
          <p:cNvSpPr>
            <a:spLocks noGrp="1"/>
          </p:cNvSpPr>
          <p:nvPr>
            <p:ph type="body" sz="half" idx="2"/>
          </p:nvPr>
        </p:nvSpPr>
        <p:spPr>
          <a:xfrm>
            <a:off x="1547664" y="530120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9D9C866-BEE0-441E-A835-B80C549F4FE5}" type="slidenum">
              <a:rPr lang="en-GB" smtClean="0"/>
              <a:t>‹#›</a:t>
            </a:fld>
            <a:endParaRPr lang="en-GB" dirty="0"/>
          </a:p>
        </p:txBody>
      </p:sp>
    </p:spTree>
    <p:extLst>
      <p:ext uri="{BB962C8B-B14F-4D97-AF65-F5344CB8AC3E}">
        <p14:creationId xmlns:p14="http://schemas.microsoft.com/office/powerpoint/2010/main" val="35299682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ti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144000" cy="178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Placeholder 1"/>
          <p:cNvSpPr>
            <a:spLocks noGrp="1"/>
          </p:cNvSpPr>
          <p:nvPr>
            <p:ph type="title"/>
          </p:nvPr>
        </p:nvSpPr>
        <p:spPr>
          <a:xfrm>
            <a:off x="107504" y="324815"/>
            <a:ext cx="7344816" cy="1143000"/>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107504" y="1792630"/>
            <a:ext cx="8229600" cy="43726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6948264" y="616530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D9C866-BEE0-441E-A835-B80C549F4FE5}" type="slidenum">
              <a:rPr lang="en-GB" smtClean="0"/>
              <a:t>‹#›</a:t>
            </a:fld>
            <a:endParaRPr lang="en-GB" dirty="0"/>
          </a:p>
        </p:txBody>
      </p:sp>
      <p:pic>
        <p:nvPicPr>
          <p:cNvPr id="5"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38" y="6321425"/>
            <a:ext cx="91519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59524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3B9A3E-77A3-422B-9E7C-5C62BA55C463}" type="datetimeFigureOut">
              <a:rPr lang="en-GB" smtClean="0"/>
              <a:t>13/12/2017</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305A63-A59D-470E-BF9F-C3A12C03C4EF}" type="slidenum">
              <a:rPr lang="en-GB" smtClean="0"/>
              <a:t>‹#›</a:t>
            </a:fld>
            <a:endParaRPr lang="en-GB" dirty="0"/>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304800"/>
          </a:xfrm>
          <a:prstGeom prst="rect">
            <a:avLst/>
          </a:prstGeom>
        </p:spPr>
      </p:pic>
      <p:pic>
        <p:nvPicPr>
          <p:cNvPr id="8" name="Picture 3"/>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938" y="6321425"/>
            <a:ext cx="91519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543284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mailto:research@ewc.wales"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hyperlink" Target="http://www.ewc.wales/" TargetMode="External"/><Relationship Id="rId4" Type="http://schemas.openxmlformats.org/officeDocument/2006/relationships/hyperlink" Target="mailto:statistics@ewc.wal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827584" y="548680"/>
            <a:ext cx="7772400" cy="5256583"/>
          </a:xfrm>
        </p:spPr>
        <p:txBody>
          <a:bodyPr>
            <a:normAutofit/>
          </a:bodyPr>
          <a:lstStyle/>
          <a:p>
            <a:pPr algn="l"/>
            <a:r>
              <a:rPr lang="en-GB" b="1" dirty="0" smtClean="0"/>
              <a:t/>
            </a:r>
            <a:br>
              <a:rPr lang="en-GB" b="1" dirty="0" smtClean="0"/>
            </a:br>
            <a:r>
              <a:rPr lang="en-GB" b="1" dirty="0"/>
              <a:t>Leadership </a:t>
            </a:r>
            <a:r>
              <a:rPr lang="en-GB" b="1" dirty="0" smtClean="0"/>
              <a:t>matters – </a:t>
            </a:r>
            <a:br>
              <a:rPr lang="en-GB" b="1" dirty="0" smtClean="0"/>
            </a:br>
            <a:r>
              <a:rPr lang="en-GB" sz="3200" dirty="0" smtClean="0"/>
              <a:t>EWC’s </a:t>
            </a:r>
            <a:r>
              <a:rPr lang="en-GB" sz="3200" dirty="0"/>
              <a:t>policy briefing on </a:t>
            </a:r>
            <a:r>
              <a:rPr lang="en-GB" sz="3200" dirty="0" err="1"/>
              <a:t>headteachers</a:t>
            </a:r>
            <a:r>
              <a:rPr lang="en-GB" sz="3200" dirty="0"/>
              <a:t> and </a:t>
            </a:r>
            <a:r>
              <a:rPr lang="en-GB" sz="3200" dirty="0" smtClean="0"/>
              <a:t>school leadership</a:t>
            </a:r>
            <a:r>
              <a:rPr lang="en-GB" dirty="0"/>
              <a:t/>
            </a:r>
            <a:br>
              <a:rPr lang="en-GB" dirty="0"/>
            </a:br>
            <a:endParaRPr lang="en-GB" dirty="0"/>
          </a:p>
        </p:txBody>
      </p:sp>
    </p:spTree>
    <p:extLst>
      <p:ext uri="{BB962C8B-B14F-4D97-AF65-F5344CB8AC3E}">
        <p14:creationId xmlns:p14="http://schemas.microsoft.com/office/powerpoint/2010/main" val="20517504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229600" cy="1210146"/>
          </a:xfrm>
        </p:spPr>
        <p:txBody>
          <a:bodyPr>
            <a:normAutofit fontScale="90000"/>
          </a:bodyPr>
          <a:lstStyle/>
          <a:p>
            <a:pPr algn="l"/>
            <a:r>
              <a:rPr lang="en-GB" sz="3600" b="1" dirty="0" smtClean="0"/>
              <a:t>Deputy and assistant </a:t>
            </a:r>
            <a:r>
              <a:rPr lang="en-GB" sz="3600" b="1" dirty="0" err="1" smtClean="0"/>
              <a:t>headteachers</a:t>
            </a:r>
            <a:r>
              <a:rPr lang="en-GB" sz="3800" dirty="0"/>
              <a:t/>
            </a:r>
            <a:br>
              <a:rPr lang="en-GB" sz="3800" dirty="0"/>
            </a:br>
            <a:endParaRPr lang="en-GB" sz="3800" dirty="0"/>
          </a:p>
        </p:txBody>
      </p:sp>
      <p:pic>
        <p:nvPicPr>
          <p:cNvPr id="4" name="Content Placeholder 3"/>
          <p:cNvPicPr>
            <a:picLocks noGrp="1" noChangeAspect="1"/>
          </p:cNvPicPr>
          <p:nvPr>
            <p:ph sz="half" idx="1"/>
          </p:nvPr>
        </p:nvPicPr>
        <p:blipFill>
          <a:blip r:embed="rId3"/>
          <a:stretch>
            <a:fillRect/>
          </a:stretch>
        </p:blipFill>
        <p:spPr>
          <a:xfrm>
            <a:off x="206921" y="1052736"/>
            <a:ext cx="4097053" cy="5073427"/>
          </a:xfrm>
          <a:prstGeom prst="rect">
            <a:avLst/>
          </a:prstGeom>
        </p:spPr>
      </p:pic>
      <p:pic>
        <p:nvPicPr>
          <p:cNvPr id="8" name="Content Placeholder 7"/>
          <p:cNvPicPr>
            <a:picLocks noGrp="1" noChangeAspect="1"/>
          </p:cNvPicPr>
          <p:nvPr>
            <p:ph sz="half" idx="2"/>
          </p:nvPr>
        </p:nvPicPr>
        <p:blipFill>
          <a:blip r:embed="rId4"/>
          <a:stretch>
            <a:fillRect/>
          </a:stretch>
        </p:blipFill>
        <p:spPr>
          <a:xfrm>
            <a:off x="4840025" y="1052736"/>
            <a:ext cx="4097053" cy="5073427"/>
          </a:xfrm>
          <a:prstGeom prst="rect">
            <a:avLst/>
          </a:prstGeom>
        </p:spPr>
      </p:pic>
    </p:spTree>
    <p:extLst>
      <p:ext uri="{BB962C8B-B14F-4D97-AF65-F5344CB8AC3E}">
        <p14:creationId xmlns:p14="http://schemas.microsoft.com/office/powerpoint/2010/main" val="1325768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3528" y="400176"/>
            <a:ext cx="8718036" cy="2956816"/>
          </a:xfrm>
          <a:prstGeom prst="rect">
            <a:avLst/>
          </a:prstGeom>
        </p:spPr>
      </p:pic>
      <p:pic>
        <p:nvPicPr>
          <p:cNvPr id="4" name="Picture 3"/>
          <p:cNvPicPr>
            <a:picLocks noChangeAspect="1"/>
          </p:cNvPicPr>
          <p:nvPr/>
        </p:nvPicPr>
        <p:blipFill>
          <a:blip r:embed="rId4"/>
          <a:stretch>
            <a:fillRect/>
          </a:stretch>
        </p:blipFill>
        <p:spPr>
          <a:xfrm>
            <a:off x="349077" y="3364632"/>
            <a:ext cx="8718036" cy="2895851"/>
          </a:xfrm>
          <a:prstGeom prst="rect">
            <a:avLst/>
          </a:prstGeom>
        </p:spPr>
      </p:pic>
    </p:spTree>
    <p:extLst>
      <p:ext uri="{BB962C8B-B14F-4D97-AF65-F5344CB8AC3E}">
        <p14:creationId xmlns:p14="http://schemas.microsoft.com/office/powerpoint/2010/main" val="3311394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495800" y="620688"/>
            <a:ext cx="4041998" cy="5651482"/>
          </a:xfrm>
          <a:prstGeom prst="rect">
            <a:avLst/>
          </a:prstGeom>
        </p:spPr>
      </p:pic>
      <p:pic>
        <p:nvPicPr>
          <p:cNvPr id="5" name="Picture 4"/>
          <p:cNvPicPr>
            <a:picLocks noChangeAspect="1"/>
          </p:cNvPicPr>
          <p:nvPr/>
        </p:nvPicPr>
        <p:blipFill>
          <a:blip r:embed="rId4"/>
          <a:stretch>
            <a:fillRect/>
          </a:stretch>
        </p:blipFill>
        <p:spPr>
          <a:xfrm>
            <a:off x="437059" y="620688"/>
            <a:ext cx="4041998" cy="5651482"/>
          </a:xfrm>
          <a:prstGeom prst="rect">
            <a:avLst/>
          </a:prstGeom>
        </p:spPr>
      </p:pic>
    </p:spTree>
    <p:extLst>
      <p:ext uri="{BB962C8B-B14F-4D97-AF65-F5344CB8AC3E}">
        <p14:creationId xmlns:p14="http://schemas.microsoft.com/office/powerpoint/2010/main" val="29690030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25438"/>
            <a:ext cx="7343775" cy="1143000"/>
          </a:xfrm>
        </p:spPr>
        <p:txBody>
          <a:bodyPr>
            <a:normAutofit/>
          </a:bodyPr>
          <a:lstStyle/>
          <a:p>
            <a:pPr algn="l"/>
            <a:r>
              <a:rPr lang="en-GB" sz="3200" b="1" dirty="0" smtClean="0"/>
              <a:t>Fitness to practise</a:t>
            </a:r>
            <a:r>
              <a:rPr lang="en-GB" dirty="0" smtClean="0"/>
              <a:t/>
            </a:r>
            <a:br>
              <a:rPr lang="en-GB" dirty="0" smtClean="0"/>
            </a:br>
            <a:endParaRPr lang="en-GB" sz="2000" dirty="0"/>
          </a:p>
        </p:txBody>
      </p:sp>
      <p:graphicFrame>
        <p:nvGraphicFramePr>
          <p:cNvPr id="6" name="Content Placeholder 5"/>
          <p:cNvGraphicFramePr>
            <a:graphicFrameLocks noGrp="1"/>
          </p:cNvGraphicFramePr>
          <p:nvPr>
            <p:ph idx="4294967295"/>
            <p:extLst>
              <p:ext uri="{D42A27DB-BD31-4B8C-83A1-F6EECF244321}">
                <p14:modId xmlns:p14="http://schemas.microsoft.com/office/powerpoint/2010/main" val="1336345794"/>
              </p:ext>
            </p:extLst>
          </p:nvPr>
        </p:nvGraphicFramePr>
        <p:xfrm>
          <a:off x="253852" y="1234692"/>
          <a:ext cx="8568951" cy="3341174"/>
        </p:xfrm>
        <a:graphic>
          <a:graphicData uri="http://schemas.openxmlformats.org/drawingml/2006/table">
            <a:tbl>
              <a:tblPr firstRow="1" bandRow="1">
                <a:tableStyleId>{5C22544A-7EE6-4342-B048-85BDC9FD1C3A}</a:tableStyleId>
              </a:tblPr>
              <a:tblGrid>
                <a:gridCol w="1970859"/>
                <a:gridCol w="1456722"/>
                <a:gridCol w="1713790"/>
                <a:gridCol w="1713790"/>
                <a:gridCol w="1713790"/>
              </a:tblGrid>
              <a:tr h="490447">
                <a:tc rowSpan="2">
                  <a:txBody>
                    <a:bodyPr/>
                    <a:lstStyle/>
                    <a:p>
                      <a:pPr algn="l"/>
                      <a:r>
                        <a:rPr lang="en-GB" dirty="0" smtClean="0"/>
                        <a:t>Number of cases</a:t>
                      </a:r>
                      <a:endParaRPr lang="en-GB" dirty="0"/>
                    </a:p>
                  </a:txBody>
                  <a:tcPr>
                    <a:solidFill>
                      <a:srgbClr val="335342"/>
                    </a:solidFill>
                  </a:tcPr>
                </a:tc>
                <a:tc gridSpan="4">
                  <a:txBody>
                    <a:bodyPr/>
                    <a:lstStyle/>
                    <a:p>
                      <a:pPr algn="ctr"/>
                      <a:r>
                        <a:rPr lang="en-GB" b="1" dirty="0" smtClean="0"/>
                        <a:t>Phase</a:t>
                      </a:r>
                      <a:r>
                        <a:rPr lang="en-GB" b="1" baseline="0" dirty="0" smtClean="0"/>
                        <a:t> working</a:t>
                      </a:r>
                      <a:endParaRPr lang="en-GB" b="1" dirty="0"/>
                    </a:p>
                  </a:txBody>
                  <a:tcPr>
                    <a:solidFill>
                      <a:srgbClr val="335342"/>
                    </a:solidFill>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r>
              <a:tr h="589673">
                <a:tc vMerge="1">
                  <a:txBody>
                    <a:bodyPr/>
                    <a:lstStyle/>
                    <a:p>
                      <a:endParaRPr lang="en-GB" dirty="0"/>
                    </a:p>
                  </a:txBody>
                  <a:tcPr/>
                </a:tc>
                <a:tc>
                  <a:txBody>
                    <a:bodyPr/>
                    <a:lstStyle/>
                    <a:p>
                      <a:pPr algn="ctr"/>
                      <a:r>
                        <a:rPr lang="en-GB" sz="1600" b="1" dirty="0" smtClean="0">
                          <a:solidFill>
                            <a:schemeClr val="bg1"/>
                          </a:solidFill>
                        </a:rPr>
                        <a:t>Primary</a:t>
                      </a:r>
                      <a:endParaRPr lang="en-GB" sz="1600" b="1" dirty="0">
                        <a:solidFill>
                          <a:schemeClr val="bg1"/>
                        </a:solidFill>
                      </a:endParaRPr>
                    </a:p>
                  </a:txBody>
                  <a:tcPr>
                    <a:solidFill>
                      <a:srgbClr val="335342"/>
                    </a:solidFill>
                  </a:tcPr>
                </a:tc>
                <a:tc>
                  <a:txBody>
                    <a:bodyPr/>
                    <a:lstStyle/>
                    <a:p>
                      <a:pPr algn="ctr"/>
                      <a:r>
                        <a:rPr lang="en-GB" sz="1600" b="1" dirty="0" smtClean="0">
                          <a:solidFill>
                            <a:schemeClr val="bg1"/>
                          </a:solidFill>
                        </a:rPr>
                        <a:t>Secondary</a:t>
                      </a:r>
                      <a:endParaRPr lang="en-GB" sz="1600" b="1" dirty="0">
                        <a:solidFill>
                          <a:schemeClr val="bg1"/>
                        </a:solidFill>
                      </a:endParaRPr>
                    </a:p>
                  </a:txBody>
                  <a:tcPr>
                    <a:solidFill>
                      <a:srgbClr val="335342"/>
                    </a:solidFill>
                  </a:tcPr>
                </a:tc>
                <a:tc>
                  <a:txBody>
                    <a:bodyPr/>
                    <a:lstStyle/>
                    <a:p>
                      <a:pPr algn="ctr"/>
                      <a:r>
                        <a:rPr lang="en-GB" sz="1600" b="1" dirty="0" smtClean="0">
                          <a:solidFill>
                            <a:schemeClr val="bg1"/>
                          </a:solidFill>
                        </a:rPr>
                        <a:t>Special</a:t>
                      </a:r>
                      <a:endParaRPr lang="en-GB" sz="1600" b="1" dirty="0">
                        <a:solidFill>
                          <a:schemeClr val="bg1"/>
                        </a:solidFill>
                      </a:endParaRPr>
                    </a:p>
                  </a:txBody>
                  <a:tcPr>
                    <a:solidFill>
                      <a:srgbClr val="335342"/>
                    </a:solidFill>
                  </a:tcPr>
                </a:tc>
                <a:tc>
                  <a:txBody>
                    <a:bodyPr/>
                    <a:lstStyle/>
                    <a:p>
                      <a:pPr algn="ctr"/>
                      <a:r>
                        <a:rPr lang="en-GB" sz="1600" b="1" dirty="0" smtClean="0">
                          <a:solidFill>
                            <a:schemeClr val="bg1"/>
                          </a:solidFill>
                        </a:rPr>
                        <a:t>Total</a:t>
                      </a:r>
                      <a:endParaRPr lang="en-GB" sz="1600" b="1" dirty="0">
                        <a:solidFill>
                          <a:schemeClr val="bg1"/>
                        </a:solidFill>
                      </a:endParaRPr>
                    </a:p>
                  </a:txBody>
                  <a:tcPr>
                    <a:solidFill>
                      <a:srgbClr val="335342"/>
                    </a:solidFill>
                  </a:tcPr>
                </a:tc>
              </a:tr>
              <a:tr h="490447">
                <a:tc>
                  <a:txBody>
                    <a:bodyPr/>
                    <a:lstStyle/>
                    <a:p>
                      <a:r>
                        <a:rPr lang="en-GB" b="1" dirty="0" smtClean="0"/>
                        <a:t>Headteacher</a:t>
                      </a:r>
                      <a:endParaRPr lang="en-GB" b="1" dirty="0"/>
                    </a:p>
                  </a:txBody>
                  <a:tcPr>
                    <a:solidFill>
                      <a:srgbClr val="D2E6D2"/>
                    </a:solidFill>
                  </a:tcPr>
                </a:tc>
                <a:tc>
                  <a:txBody>
                    <a:bodyPr/>
                    <a:lstStyle/>
                    <a:p>
                      <a:pPr algn="r"/>
                      <a:r>
                        <a:rPr lang="en-GB" dirty="0" smtClean="0"/>
                        <a:t>44</a:t>
                      </a:r>
                      <a:endParaRPr lang="en-GB" dirty="0"/>
                    </a:p>
                  </a:txBody>
                  <a:tcPr>
                    <a:solidFill>
                      <a:srgbClr val="D2E6D2"/>
                    </a:solidFill>
                  </a:tcPr>
                </a:tc>
                <a:tc>
                  <a:txBody>
                    <a:bodyPr/>
                    <a:lstStyle/>
                    <a:p>
                      <a:pPr algn="r"/>
                      <a:r>
                        <a:rPr lang="en-GB" dirty="0" smtClean="0"/>
                        <a:t>12</a:t>
                      </a:r>
                      <a:endParaRPr lang="en-GB" dirty="0"/>
                    </a:p>
                  </a:txBody>
                  <a:tcPr>
                    <a:solidFill>
                      <a:srgbClr val="D2E6D2"/>
                    </a:solidFill>
                  </a:tcPr>
                </a:tc>
                <a:tc>
                  <a:txBody>
                    <a:bodyPr/>
                    <a:lstStyle/>
                    <a:p>
                      <a:pPr algn="r"/>
                      <a:r>
                        <a:rPr lang="en-GB" dirty="0" smtClean="0"/>
                        <a:t>3</a:t>
                      </a:r>
                      <a:endParaRPr lang="en-GB" dirty="0"/>
                    </a:p>
                  </a:txBody>
                  <a:tcPr>
                    <a:solidFill>
                      <a:srgbClr val="D2E6D2"/>
                    </a:solidFill>
                  </a:tcPr>
                </a:tc>
                <a:tc>
                  <a:txBody>
                    <a:bodyPr/>
                    <a:lstStyle/>
                    <a:p>
                      <a:pPr algn="r"/>
                      <a:r>
                        <a:rPr lang="en-GB" dirty="0" smtClean="0"/>
                        <a:t>59</a:t>
                      </a:r>
                      <a:endParaRPr lang="en-GB" dirty="0"/>
                    </a:p>
                  </a:txBody>
                  <a:tcPr>
                    <a:solidFill>
                      <a:srgbClr val="D2E6D2"/>
                    </a:solidFill>
                  </a:tcPr>
                </a:tc>
              </a:tr>
              <a:tr h="490447">
                <a:tc>
                  <a:txBody>
                    <a:bodyPr/>
                    <a:lstStyle/>
                    <a:p>
                      <a:r>
                        <a:rPr lang="en-GB" b="1" dirty="0" smtClean="0"/>
                        <a:t>Deputy </a:t>
                      </a:r>
                      <a:r>
                        <a:rPr lang="en-GB" b="1" dirty="0" err="1" smtClean="0"/>
                        <a:t>headteacher</a:t>
                      </a:r>
                      <a:endParaRPr lang="en-GB" b="1" dirty="0"/>
                    </a:p>
                  </a:txBody>
                  <a:tcPr>
                    <a:solidFill>
                      <a:srgbClr val="D2E6D2"/>
                    </a:solidFill>
                  </a:tcPr>
                </a:tc>
                <a:tc>
                  <a:txBody>
                    <a:bodyPr/>
                    <a:lstStyle/>
                    <a:p>
                      <a:pPr algn="r"/>
                      <a:r>
                        <a:rPr lang="en-GB" dirty="0" smtClean="0"/>
                        <a:t>16</a:t>
                      </a:r>
                      <a:endParaRPr lang="en-GB" dirty="0"/>
                    </a:p>
                  </a:txBody>
                  <a:tcPr>
                    <a:solidFill>
                      <a:srgbClr val="D2E6D2"/>
                    </a:solidFill>
                  </a:tcPr>
                </a:tc>
                <a:tc>
                  <a:txBody>
                    <a:bodyPr/>
                    <a:lstStyle/>
                    <a:p>
                      <a:pPr algn="r"/>
                      <a:r>
                        <a:rPr lang="en-GB" dirty="0" smtClean="0"/>
                        <a:t>5</a:t>
                      </a:r>
                      <a:endParaRPr lang="en-GB" dirty="0"/>
                    </a:p>
                  </a:txBody>
                  <a:tcPr>
                    <a:solidFill>
                      <a:srgbClr val="D2E6D2"/>
                    </a:solidFill>
                  </a:tcPr>
                </a:tc>
                <a:tc>
                  <a:txBody>
                    <a:bodyPr/>
                    <a:lstStyle/>
                    <a:p>
                      <a:pPr algn="r"/>
                      <a:r>
                        <a:rPr lang="en-GB" dirty="0" smtClean="0"/>
                        <a:t>1</a:t>
                      </a:r>
                      <a:endParaRPr lang="en-GB" dirty="0"/>
                    </a:p>
                  </a:txBody>
                  <a:tcPr>
                    <a:solidFill>
                      <a:srgbClr val="D2E6D2"/>
                    </a:solidFill>
                  </a:tcPr>
                </a:tc>
                <a:tc>
                  <a:txBody>
                    <a:bodyPr/>
                    <a:lstStyle/>
                    <a:p>
                      <a:pPr algn="r"/>
                      <a:r>
                        <a:rPr lang="en-GB" dirty="0" smtClean="0"/>
                        <a:t>22</a:t>
                      </a:r>
                      <a:endParaRPr lang="en-GB" dirty="0"/>
                    </a:p>
                  </a:txBody>
                  <a:tcPr>
                    <a:solidFill>
                      <a:srgbClr val="D2E6D2"/>
                    </a:solidFill>
                  </a:tcPr>
                </a:tc>
              </a:tr>
              <a:tr h="490447">
                <a:tc>
                  <a:txBody>
                    <a:bodyPr/>
                    <a:lstStyle/>
                    <a:p>
                      <a:r>
                        <a:rPr lang="en-GB" b="1" dirty="0" smtClean="0"/>
                        <a:t>Assistant </a:t>
                      </a:r>
                      <a:r>
                        <a:rPr lang="en-GB" b="1" dirty="0" err="1" smtClean="0"/>
                        <a:t>headteacher</a:t>
                      </a:r>
                      <a:endParaRPr lang="en-GB" b="1" dirty="0"/>
                    </a:p>
                  </a:txBody>
                  <a:tcPr>
                    <a:solidFill>
                      <a:srgbClr val="D2E6D2"/>
                    </a:solidFill>
                  </a:tcPr>
                </a:tc>
                <a:tc>
                  <a:txBody>
                    <a:bodyPr/>
                    <a:lstStyle/>
                    <a:p>
                      <a:pPr algn="r"/>
                      <a:r>
                        <a:rPr lang="en-GB" dirty="0" smtClean="0"/>
                        <a:t>3</a:t>
                      </a:r>
                      <a:endParaRPr lang="en-GB" dirty="0"/>
                    </a:p>
                  </a:txBody>
                  <a:tcPr>
                    <a:solidFill>
                      <a:srgbClr val="D2E6D2"/>
                    </a:solidFill>
                  </a:tcPr>
                </a:tc>
                <a:tc>
                  <a:txBody>
                    <a:bodyPr/>
                    <a:lstStyle/>
                    <a:p>
                      <a:pPr algn="r"/>
                      <a:r>
                        <a:rPr lang="en-GB" dirty="0" smtClean="0"/>
                        <a:t>2</a:t>
                      </a:r>
                      <a:endParaRPr lang="en-GB" dirty="0"/>
                    </a:p>
                  </a:txBody>
                  <a:tcPr>
                    <a:solidFill>
                      <a:srgbClr val="D2E6D2"/>
                    </a:solidFill>
                  </a:tcPr>
                </a:tc>
                <a:tc>
                  <a:txBody>
                    <a:bodyPr/>
                    <a:lstStyle/>
                    <a:p>
                      <a:pPr algn="r"/>
                      <a:r>
                        <a:rPr lang="en-GB" dirty="0" smtClean="0"/>
                        <a:t>0</a:t>
                      </a:r>
                      <a:endParaRPr lang="en-GB" dirty="0"/>
                    </a:p>
                  </a:txBody>
                  <a:tcPr>
                    <a:solidFill>
                      <a:srgbClr val="D2E6D2"/>
                    </a:solidFill>
                  </a:tcPr>
                </a:tc>
                <a:tc>
                  <a:txBody>
                    <a:bodyPr/>
                    <a:lstStyle/>
                    <a:p>
                      <a:pPr algn="r"/>
                      <a:r>
                        <a:rPr lang="en-GB" dirty="0" smtClean="0"/>
                        <a:t>5</a:t>
                      </a:r>
                      <a:endParaRPr lang="en-GB" dirty="0"/>
                    </a:p>
                  </a:txBody>
                  <a:tcPr>
                    <a:solidFill>
                      <a:srgbClr val="D2E6D2"/>
                    </a:solidFill>
                  </a:tcPr>
                </a:tc>
              </a:tr>
              <a:tr h="490447">
                <a:tc>
                  <a:txBody>
                    <a:bodyPr/>
                    <a:lstStyle/>
                    <a:p>
                      <a:r>
                        <a:rPr lang="en-GB" b="1" dirty="0" smtClean="0">
                          <a:solidFill>
                            <a:schemeClr val="bg1"/>
                          </a:solidFill>
                        </a:rPr>
                        <a:t>Total</a:t>
                      </a:r>
                      <a:endParaRPr lang="en-GB" b="1" dirty="0">
                        <a:solidFill>
                          <a:schemeClr val="bg1"/>
                        </a:solidFill>
                      </a:endParaRPr>
                    </a:p>
                  </a:txBody>
                  <a:tcPr>
                    <a:solidFill>
                      <a:srgbClr val="335342"/>
                    </a:solidFill>
                  </a:tcPr>
                </a:tc>
                <a:tc>
                  <a:txBody>
                    <a:bodyPr/>
                    <a:lstStyle/>
                    <a:p>
                      <a:pPr algn="r"/>
                      <a:r>
                        <a:rPr lang="en-GB" dirty="0" smtClean="0">
                          <a:solidFill>
                            <a:schemeClr val="bg1"/>
                          </a:solidFill>
                        </a:rPr>
                        <a:t>63</a:t>
                      </a:r>
                      <a:endParaRPr lang="en-GB" dirty="0">
                        <a:solidFill>
                          <a:schemeClr val="bg1"/>
                        </a:solidFill>
                      </a:endParaRPr>
                    </a:p>
                  </a:txBody>
                  <a:tcPr>
                    <a:solidFill>
                      <a:srgbClr val="335342"/>
                    </a:solidFill>
                  </a:tcPr>
                </a:tc>
                <a:tc>
                  <a:txBody>
                    <a:bodyPr/>
                    <a:lstStyle/>
                    <a:p>
                      <a:pPr algn="r"/>
                      <a:r>
                        <a:rPr lang="en-GB" dirty="0" smtClean="0">
                          <a:solidFill>
                            <a:schemeClr val="bg1"/>
                          </a:solidFill>
                        </a:rPr>
                        <a:t>19</a:t>
                      </a:r>
                      <a:endParaRPr lang="en-GB" dirty="0">
                        <a:solidFill>
                          <a:schemeClr val="bg1"/>
                        </a:solidFill>
                      </a:endParaRPr>
                    </a:p>
                  </a:txBody>
                  <a:tcPr>
                    <a:solidFill>
                      <a:srgbClr val="335342"/>
                    </a:solidFill>
                  </a:tcPr>
                </a:tc>
                <a:tc>
                  <a:txBody>
                    <a:bodyPr/>
                    <a:lstStyle/>
                    <a:p>
                      <a:pPr algn="r"/>
                      <a:r>
                        <a:rPr lang="en-GB" dirty="0" smtClean="0">
                          <a:solidFill>
                            <a:schemeClr val="bg1"/>
                          </a:solidFill>
                        </a:rPr>
                        <a:t>4</a:t>
                      </a:r>
                      <a:endParaRPr lang="en-GB" dirty="0">
                        <a:solidFill>
                          <a:schemeClr val="bg1"/>
                        </a:solidFill>
                      </a:endParaRPr>
                    </a:p>
                  </a:txBody>
                  <a:tcPr>
                    <a:solidFill>
                      <a:srgbClr val="335342"/>
                    </a:solidFill>
                  </a:tcPr>
                </a:tc>
                <a:tc>
                  <a:txBody>
                    <a:bodyPr/>
                    <a:lstStyle/>
                    <a:p>
                      <a:pPr algn="r"/>
                      <a:r>
                        <a:rPr lang="en-GB" dirty="0" smtClean="0">
                          <a:solidFill>
                            <a:schemeClr val="bg1"/>
                          </a:solidFill>
                        </a:rPr>
                        <a:t>86</a:t>
                      </a:r>
                      <a:endParaRPr lang="en-GB" dirty="0">
                        <a:solidFill>
                          <a:schemeClr val="bg1"/>
                        </a:solidFill>
                      </a:endParaRPr>
                    </a:p>
                  </a:txBody>
                  <a:tcPr>
                    <a:solidFill>
                      <a:srgbClr val="335342"/>
                    </a:solidFill>
                  </a:tcPr>
                </a:tc>
              </a:tr>
            </a:tbl>
          </a:graphicData>
        </a:graphic>
      </p:graphicFrame>
      <p:sp>
        <p:nvSpPr>
          <p:cNvPr id="8" name="TextBox 7"/>
          <p:cNvSpPr txBox="1"/>
          <p:nvPr/>
        </p:nvSpPr>
        <p:spPr>
          <a:xfrm>
            <a:off x="2555776" y="5085184"/>
            <a:ext cx="6480720" cy="1477328"/>
          </a:xfrm>
          <a:prstGeom prst="rect">
            <a:avLst/>
          </a:prstGeom>
          <a:noFill/>
        </p:spPr>
        <p:txBody>
          <a:bodyPr wrap="square" rtlCol="0">
            <a:spAutoFit/>
          </a:bodyPr>
          <a:lstStyle/>
          <a:p>
            <a:r>
              <a:rPr lang="en-GB" dirty="0" smtClean="0"/>
              <a:t>Types of behaviour </a:t>
            </a:r>
            <a:r>
              <a:rPr lang="en-GB" dirty="0"/>
              <a:t>i</a:t>
            </a:r>
            <a:r>
              <a:rPr lang="en-GB" dirty="0" smtClean="0"/>
              <a:t>nclude:</a:t>
            </a:r>
          </a:p>
          <a:p>
            <a:pPr marL="742950" lvl="1" indent="-285750">
              <a:buFont typeface="Arial" panose="020B0604020202020204" pitchFamily="34" charset="0"/>
              <a:buChar char="•"/>
            </a:pPr>
            <a:r>
              <a:rPr lang="en-GB" dirty="0"/>
              <a:t>c</a:t>
            </a:r>
            <a:r>
              <a:rPr lang="en-GB" dirty="0" smtClean="0"/>
              <a:t>ombination of conduct issues</a:t>
            </a:r>
          </a:p>
          <a:p>
            <a:pPr marL="742950" lvl="1" indent="-285750">
              <a:buFont typeface="Arial" panose="020B0604020202020204" pitchFamily="34" charset="0"/>
              <a:buChar char="•"/>
            </a:pPr>
            <a:r>
              <a:rPr lang="en-GB" dirty="0"/>
              <a:t>f</a:t>
            </a:r>
            <a:r>
              <a:rPr lang="en-GB" dirty="0" smtClean="0"/>
              <a:t>ailing to comply with procedures</a:t>
            </a:r>
          </a:p>
          <a:p>
            <a:pPr marL="742950" lvl="1" indent="-285750">
              <a:buFont typeface="Arial" panose="020B0604020202020204" pitchFamily="34" charset="0"/>
              <a:buChar char="•"/>
            </a:pPr>
            <a:r>
              <a:rPr lang="en-GB" dirty="0"/>
              <a:t>f</a:t>
            </a:r>
            <a:r>
              <a:rPr lang="en-GB" dirty="0" smtClean="0"/>
              <a:t>alse </a:t>
            </a:r>
            <a:r>
              <a:rPr lang="en-GB" dirty="0"/>
              <a:t>declarations and forged </a:t>
            </a:r>
            <a:r>
              <a:rPr lang="en-GB" dirty="0" smtClean="0"/>
              <a:t>documents</a:t>
            </a:r>
          </a:p>
          <a:p>
            <a:pPr marL="742950" lvl="1" indent="-285750">
              <a:buFont typeface="Arial" panose="020B0604020202020204" pitchFamily="34" charset="0"/>
              <a:buChar char="•"/>
            </a:pPr>
            <a:r>
              <a:rPr lang="en-GB" dirty="0"/>
              <a:t>t</a:t>
            </a:r>
            <a:r>
              <a:rPr lang="en-GB" dirty="0" smtClean="0"/>
              <a:t>heft of funds from workplace</a:t>
            </a:r>
            <a:endParaRPr lang="en-GB" dirty="0"/>
          </a:p>
        </p:txBody>
      </p:sp>
      <p:sp>
        <p:nvSpPr>
          <p:cNvPr id="16" name="TextBox 15"/>
          <p:cNvSpPr txBox="1"/>
          <p:nvPr/>
        </p:nvSpPr>
        <p:spPr>
          <a:xfrm>
            <a:off x="200099" y="4575866"/>
            <a:ext cx="8676456" cy="646331"/>
          </a:xfrm>
          <a:prstGeom prst="rect">
            <a:avLst/>
          </a:prstGeom>
          <a:noFill/>
        </p:spPr>
        <p:txBody>
          <a:bodyPr wrap="square" rtlCol="0">
            <a:spAutoFit/>
          </a:bodyPr>
          <a:lstStyle/>
          <a:p>
            <a:r>
              <a:rPr lang="en-GB" dirty="0"/>
              <a:t>C</a:t>
            </a:r>
            <a:r>
              <a:rPr lang="en-GB" dirty="0" smtClean="0"/>
              <a:t>oncluded </a:t>
            </a:r>
            <a:r>
              <a:rPr lang="en-GB" dirty="0"/>
              <a:t>cases from 2000 to November </a:t>
            </a:r>
            <a:r>
              <a:rPr lang="en-GB" dirty="0" smtClean="0"/>
              <a:t>2017. The above account for 16.5% of all cases involving those registered in the school teacher category. </a:t>
            </a:r>
            <a:endParaRPr lang="en-GB" dirty="0"/>
          </a:p>
        </p:txBody>
      </p:sp>
    </p:spTree>
    <p:extLst>
      <p:ext uri="{BB962C8B-B14F-4D97-AF65-F5344CB8AC3E}">
        <p14:creationId xmlns:p14="http://schemas.microsoft.com/office/powerpoint/2010/main" val="1241025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60339" y="6237312"/>
            <a:ext cx="6156176" cy="307777"/>
          </a:xfrm>
          <a:prstGeom prst="rect">
            <a:avLst/>
          </a:prstGeom>
          <a:noFill/>
        </p:spPr>
        <p:txBody>
          <a:bodyPr wrap="square" rtlCol="0">
            <a:spAutoFit/>
          </a:bodyPr>
          <a:lstStyle/>
          <a:p>
            <a:r>
              <a:rPr lang="en-GB" sz="1400" dirty="0" smtClean="0"/>
              <a:t>Source: Stats Wales: </a:t>
            </a:r>
            <a:r>
              <a:rPr lang="en-GB" sz="1400" dirty="0"/>
              <a:t>Pupil Level Annual School Census (PLASC), Welsh Government </a:t>
            </a:r>
          </a:p>
        </p:txBody>
      </p:sp>
      <p:sp>
        <p:nvSpPr>
          <p:cNvPr id="2" name="TextBox 1"/>
          <p:cNvSpPr txBox="1"/>
          <p:nvPr/>
        </p:nvSpPr>
        <p:spPr>
          <a:xfrm>
            <a:off x="377534" y="5252427"/>
            <a:ext cx="8316924" cy="861774"/>
          </a:xfrm>
          <a:prstGeom prst="rect">
            <a:avLst/>
          </a:prstGeom>
          <a:noFill/>
        </p:spPr>
        <p:txBody>
          <a:bodyPr wrap="square" rtlCol="0">
            <a:spAutoFit/>
          </a:bodyPr>
          <a:lstStyle/>
          <a:p>
            <a:r>
              <a:rPr lang="en-GB" sz="1600" dirty="0" smtClean="0"/>
              <a:t>Average </a:t>
            </a:r>
            <a:r>
              <a:rPr lang="en-GB" sz="1600" dirty="0"/>
              <a:t>number of applications for </a:t>
            </a:r>
            <a:r>
              <a:rPr lang="en-GB" sz="1600" dirty="0" err="1" smtClean="0"/>
              <a:t>headteacher</a:t>
            </a:r>
            <a:r>
              <a:rPr lang="en-GB" sz="1600" dirty="0" smtClean="0"/>
              <a:t> </a:t>
            </a:r>
            <a:r>
              <a:rPr lang="en-GB" sz="1600" dirty="0"/>
              <a:t>or </a:t>
            </a:r>
            <a:r>
              <a:rPr lang="en-GB" sz="1600" dirty="0" smtClean="0"/>
              <a:t>deputy </a:t>
            </a:r>
            <a:r>
              <a:rPr lang="en-GB" sz="1600" dirty="0" err="1" smtClean="0"/>
              <a:t>headteacher</a:t>
            </a:r>
            <a:r>
              <a:rPr lang="en-GB" sz="1600" dirty="0" smtClean="0"/>
              <a:t> </a:t>
            </a:r>
            <a:r>
              <a:rPr lang="en-GB" sz="1600" dirty="0"/>
              <a:t>roles </a:t>
            </a:r>
            <a:r>
              <a:rPr lang="en-GB" sz="1600" dirty="0" smtClean="0"/>
              <a:t>have </a:t>
            </a:r>
            <a:r>
              <a:rPr lang="en-GB" sz="1600" dirty="0"/>
              <a:t>decreased </a:t>
            </a:r>
            <a:r>
              <a:rPr lang="en-GB" sz="1600" dirty="0" smtClean="0"/>
              <a:t>between </a:t>
            </a:r>
            <a:r>
              <a:rPr lang="en-GB" sz="1600" dirty="0"/>
              <a:t>2014 and 2016 (-</a:t>
            </a:r>
            <a:r>
              <a:rPr lang="en-GB" sz="1600" dirty="0" smtClean="0"/>
              <a:t>12.9).  On </a:t>
            </a:r>
            <a:r>
              <a:rPr lang="en-GB" sz="1600" dirty="0"/>
              <a:t>average there were 5.6 applications for </a:t>
            </a:r>
            <a:r>
              <a:rPr lang="en-GB" sz="1600" dirty="0" err="1" smtClean="0"/>
              <a:t>headteacher</a:t>
            </a:r>
            <a:r>
              <a:rPr lang="en-GB" sz="1600" dirty="0" smtClean="0"/>
              <a:t> </a:t>
            </a:r>
            <a:r>
              <a:rPr lang="en-GB" sz="1600" dirty="0"/>
              <a:t>or deputy </a:t>
            </a:r>
            <a:r>
              <a:rPr lang="en-GB" sz="1600" dirty="0" err="1" smtClean="0"/>
              <a:t>headteacher</a:t>
            </a:r>
            <a:r>
              <a:rPr lang="en-GB" sz="1600" dirty="0" smtClean="0"/>
              <a:t> </a:t>
            </a:r>
            <a:r>
              <a:rPr lang="en-GB" sz="1600" dirty="0"/>
              <a:t>posts in </a:t>
            </a:r>
            <a:r>
              <a:rPr lang="en-GB" sz="1600" dirty="0" smtClean="0"/>
              <a:t>2016</a:t>
            </a:r>
            <a:r>
              <a:rPr lang="en-GB" dirty="0"/>
              <a:t> </a:t>
            </a:r>
            <a:r>
              <a:rPr lang="en-GB" dirty="0" smtClean="0"/>
              <a:t>  </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2628283761"/>
              </p:ext>
            </p:extLst>
          </p:nvPr>
        </p:nvGraphicFramePr>
        <p:xfrm>
          <a:off x="377534" y="4387636"/>
          <a:ext cx="8408888" cy="741680"/>
        </p:xfrm>
        <a:graphic>
          <a:graphicData uri="http://schemas.openxmlformats.org/drawingml/2006/table">
            <a:tbl>
              <a:tblPr firstRow="1" bandRow="1">
                <a:tableStyleId>{F5AB1C69-6EDB-4FF4-983F-18BD219EF322}</a:tableStyleId>
              </a:tblPr>
              <a:tblGrid>
                <a:gridCol w="3656361"/>
                <a:gridCol w="1656184"/>
                <a:gridCol w="1512168"/>
                <a:gridCol w="1584175"/>
              </a:tblGrid>
              <a:tr h="370840">
                <a:tc>
                  <a:txBody>
                    <a:bodyPr/>
                    <a:lstStyle/>
                    <a:p>
                      <a:r>
                        <a:rPr lang="en-GB" dirty="0" smtClean="0"/>
                        <a:t>Average</a:t>
                      </a:r>
                      <a:r>
                        <a:rPr lang="en-GB" baseline="0" dirty="0" smtClean="0"/>
                        <a:t> number of applications</a:t>
                      </a:r>
                      <a:endParaRPr lang="en-GB" dirty="0"/>
                    </a:p>
                  </a:txBody>
                  <a:tcPr>
                    <a:solidFill>
                      <a:srgbClr val="335342"/>
                    </a:solidFill>
                  </a:tcPr>
                </a:tc>
                <a:tc>
                  <a:txBody>
                    <a:bodyPr/>
                    <a:lstStyle/>
                    <a:p>
                      <a:pPr algn="ctr"/>
                      <a:r>
                        <a:rPr lang="en-GB" dirty="0" smtClean="0"/>
                        <a:t>2014</a:t>
                      </a:r>
                      <a:endParaRPr lang="en-GB" dirty="0"/>
                    </a:p>
                  </a:txBody>
                  <a:tcPr>
                    <a:solidFill>
                      <a:srgbClr val="335342"/>
                    </a:solidFill>
                  </a:tcPr>
                </a:tc>
                <a:tc>
                  <a:txBody>
                    <a:bodyPr/>
                    <a:lstStyle/>
                    <a:p>
                      <a:pPr algn="ctr"/>
                      <a:r>
                        <a:rPr lang="en-GB" dirty="0" smtClean="0"/>
                        <a:t>2015</a:t>
                      </a:r>
                      <a:endParaRPr lang="en-GB" dirty="0"/>
                    </a:p>
                  </a:txBody>
                  <a:tcPr>
                    <a:solidFill>
                      <a:srgbClr val="335342"/>
                    </a:solidFill>
                  </a:tcPr>
                </a:tc>
                <a:tc>
                  <a:txBody>
                    <a:bodyPr/>
                    <a:lstStyle/>
                    <a:p>
                      <a:pPr algn="ctr"/>
                      <a:r>
                        <a:rPr lang="en-GB" dirty="0" smtClean="0"/>
                        <a:t>2016</a:t>
                      </a:r>
                      <a:endParaRPr lang="en-GB" dirty="0"/>
                    </a:p>
                  </a:txBody>
                  <a:tcPr>
                    <a:solidFill>
                      <a:srgbClr val="335342"/>
                    </a:solidFill>
                  </a:tcPr>
                </a:tc>
              </a:tr>
              <a:tr h="370840">
                <a:tc>
                  <a:txBody>
                    <a:bodyPr/>
                    <a:lstStyle/>
                    <a:p>
                      <a:r>
                        <a:rPr lang="en-GB" dirty="0" err="1" smtClean="0"/>
                        <a:t>Headteacher</a:t>
                      </a:r>
                      <a:r>
                        <a:rPr lang="en-GB" dirty="0" smtClean="0"/>
                        <a:t> or deputy </a:t>
                      </a:r>
                      <a:r>
                        <a:rPr lang="en-GB" dirty="0" err="1" smtClean="0"/>
                        <a:t>headteacher</a:t>
                      </a:r>
                      <a:endParaRPr lang="en-GB" dirty="0"/>
                    </a:p>
                  </a:txBody>
                  <a:tcPr/>
                </a:tc>
                <a:tc>
                  <a:txBody>
                    <a:bodyPr/>
                    <a:lstStyle/>
                    <a:p>
                      <a:pPr algn="ctr"/>
                      <a:r>
                        <a:rPr lang="en-GB" dirty="0" smtClean="0"/>
                        <a:t>18.5</a:t>
                      </a:r>
                      <a:endParaRPr lang="en-GB" dirty="0"/>
                    </a:p>
                  </a:txBody>
                  <a:tcPr/>
                </a:tc>
                <a:tc>
                  <a:txBody>
                    <a:bodyPr/>
                    <a:lstStyle/>
                    <a:p>
                      <a:pPr algn="ctr"/>
                      <a:r>
                        <a:rPr lang="en-GB" dirty="0" smtClean="0"/>
                        <a:t>9.6</a:t>
                      </a:r>
                      <a:endParaRPr lang="en-GB" dirty="0"/>
                    </a:p>
                  </a:txBody>
                  <a:tcPr/>
                </a:tc>
                <a:tc>
                  <a:txBody>
                    <a:bodyPr/>
                    <a:lstStyle/>
                    <a:p>
                      <a:pPr algn="ctr"/>
                      <a:r>
                        <a:rPr lang="en-GB" dirty="0" smtClean="0"/>
                        <a:t>5.6</a:t>
                      </a:r>
                      <a:endParaRPr lang="en-GB" dirty="0"/>
                    </a:p>
                  </a:txBody>
                  <a:tcPr/>
                </a:tc>
              </a:tr>
            </a:tbl>
          </a:graphicData>
        </a:graphic>
      </p:graphicFrame>
      <p:sp>
        <p:nvSpPr>
          <p:cNvPr id="6" name="Rectangle 5"/>
          <p:cNvSpPr/>
          <p:nvPr/>
        </p:nvSpPr>
        <p:spPr>
          <a:xfrm>
            <a:off x="107504" y="395460"/>
            <a:ext cx="8352928" cy="584775"/>
          </a:xfrm>
          <a:prstGeom prst="rect">
            <a:avLst/>
          </a:prstGeom>
        </p:spPr>
        <p:txBody>
          <a:bodyPr wrap="square">
            <a:spAutoFit/>
          </a:bodyPr>
          <a:lstStyle/>
          <a:p>
            <a:r>
              <a:rPr lang="en-GB" sz="3200" b="1" dirty="0" smtClean="0"/>
              <a:t>Recruitment and retention</a:t>
            </a:r>
            <a:endParaRPr lang="en-GB" sz="3200" b="1" dirty="0"/>
          </a:p>
        </p:txBody>
      </p:sp>
      <p:pic>
        <p:nvPicPr>
          <p:cNvPr id="4" name="Picture 3"/>
          <p:cNvPicPr>
            <a:picLocks noChangeAspect="1"/>
          </p:cNvPicPr>
          <p:nvPr/>
        </p:nvPicPr>
        <p:blipFill>
          <a:blip r:embed="rId3"/>
          <a:stretch>
            <a:fillRect/>
          </a:stretch>
        </p:blipFill>
        <p:spPr>
          <a:xfrm>
            <a:off x="372325" y="980235"/>
            <a:ext cx="8419306" cy="3170195"/>
          </a:xfrm>
          <a:prstGeom prst="rect">
            <a:avLst/>
          </a:prstGeom>
        </p:spPr>
      </p:pic>
    </p:spTree>
    <p:extLst>
      <p:ext uri="{BB962C8B-B14F-4D97-AF65-F5344CB8AC3E}">
        <p14:creationId xmlns:p14="http://schemas.microsoft.com/office/powerpoint/2010/main" val="16015856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134930" y="188640"/>
            <a:ext cx="9009070" cy="1143000"/>
          </a:xfrm>
        </p:spPr>
        <p:txBody>
          <a:bodyPr>
            <a:noAutofit/>
          </a:bodyPr>
          <a:lstStyle/>
          <a:p>
            <a:pPr algn="l"/>
            <a:r>
              <a:rPr lang="en-GB" sz="3200" b="1" dirty="0" smtClean="0"/>
              <a:t>National Professional Qualification for Headship</a:t>
            </a:r>
            <a:endParaRPr lang="en-GB" sz="3200" b="1" dirty="0"/>
          </a:p>
        </p:txBody>
      </p:sp>
      <p:sp>
        <p:nvSpPr>
          <p:cNvPr id="2" name="TextBox 1"/>
          <p:cNvSpPr txBox="1"/>
          <p:nvPr/>
        </p:nvSpPr>
        <p:spPr>
          <a:xfrm>
            <a:off x="253922" y="1178453"/>
            <a:ext cx="6538246" cy="523220"/>
          </a:xfrm>
          <a:prstGeom prst="rect">
            <a:avLst/>
          </a:prstGeom>
          <a:noFill/>
        </p:spPr>
        <p:txBody>
          <a:bodyPr wrap="square" rtlCol="0">
            <a:spAutoFit/>
          </a:bodyPr>
          <a:lstStyle/>
          <a:p>
            <a:r>
              <a:rPr lang="en-GB" sz="1400" dirty="0" smtClean="0"/>
              <a:t>NPQH became a requirement for new </a:t>
            </a:r>
            <a:r>
              <a:rPr lang="en-GB" sz="1400" dirty="0" err="1" smtClean="0"/>
              <a:t>headteachers</a:t>
            </a:r>
            <a:r>
              <a:rPr lang="en-GB" sz="1400" dirty="0" smtClean="0"/>
              <a:t> in Wales in 2005.  The figures are based on registered school teachers at 1 March 2017.</a:t>
            </a:r>
            <a:endParaRPr lang="en-GB" sz="1400" dirty="0"/>
          </a:p>
        </p:txBody>
      </p:sp>
      <p:graphicFrame>
        <p:nvGraphicFramePr>
          <p:cNvPr id="12" name="Table 11"/>
          <p:cNvGraphicFramePr>
            <a:graphicFrameLocks noGrp="1"/>
          </p:cNvGraphicFramePr>
          <p:nvPr>
            <p:extLst>
              <p:ext uri="{D42A27DB-BD31-4B8C-83A1-F6EECF244321}">
                <p14:modId xmlns:p14="http://schemas.microsoft.com/office/powerpoint/2010/main" val="2935840700"/>
              </p:ext>
            </p:extLst>
          </p:nvPr>
        </p:nvGraphicFramePr>
        <p:xfrm>
          <a:off x="246304" y="3931402"/>
          <a:ext cx="6426873" cy="1779135"/>
        </p:xfrm>
        <a:graphic>
          <a:graphicData uri="http://schemas.openxmlformats.org/drawingml/2006/table">
            <a:tbl>
              <a:tblPr/>
              <a:tblGrid>
                <a:gridCol w="2356523"/>
                <a:gridCol w="696244"/>
                <a:gridCol w="642687"/>
                <a:gridCol w="696244"/>
                <a:gridCol w="696244"/>
                <a:gridCol w="696244"/>
                <a:gridCol w="642687"/>
              </a:tblGrid>
              <a:tr h="191914">
                <a:tc rowSpan="2">
                  <a:txBody>
                    <a:bodyPr/>
                    <a:lstStyle/>
                    <a:p>
                      <a:pPr algn="ctr" fontAlgn="ctr"/>
                      <a:endParaRPr lang="en-GB" sz="1200" b="0" i="0" u="none" strike="noStrike" dirty="0">
                        <a:solidFill>
                          <a:srgbClr val="FFFFFF"/>
                        </a:solidFill>
                        <a:effectLst/>
                        <a:latin typeface="Calibri" panose="020F0502020204030204" pitchFamily="34" charset="0"/>
                      </a:endParaRP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gridSpan="5">
                  <a:txBody>
                    <a:bodyPr/>
                    <a:lstStyle/>
                    <a:p>
                      <a:pPr algn="ctr" fontAlgn="ctr"/>
                      <a:r>
                        <a:rPr lang="en-GB" sz="1200" b="0" i="0" u="none" strike="noStrike" dirty="0">
                          <a:solidFill>
                            <a:srgbClr val="FFFFFF"/>
                          </a:solidFill>
                          <a:effectLst/>
                          <a:latin typeface="Calibri" panose="020F0502020204030204" pitchFamily="34" charset="0"/>
                        </a:rPr>
                        <a:t>Year of NPQH award</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rowSpan="2">
                  <a:txBody>
                    <a:bodyPr/>
                    <a:lstStyle/>
                    <a:p>
                      <a:pPr algn="ctr" fontAlgn="ctr"/>
                      <a:r>
                        <a:rPr lang="en-GB" sz="1200" b="0" i="0" u="none" strike="noStrike">
                          <a:solidFill>
                            <a:srgbClr val="FFFFFF"/>
                          </a:solidFill>
                          <a:effectLst/>
                          <a:latin typeface="Calibri" panose="020F0502020204030204" pitchFamily="34" charset="0"/>
                        </a:rPr>
                        <a:t>Total</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444771">
                <a:tc vMerge="1">
                  <a:txBody>
                    <a:bodyPr/>
                    <a:lstStyle/>
                    <a:p>
                      <a:endParaRPr lang="en-GB"/>
                    </a:p>
                  </a:txBody>
                  <a:tcPr/>
                </a:tc>
                <a:tc>
                  <a:txBody>
                    <a:bodyPr/>
                    <a:lstStyle/>
                    <a:p>
                      <a:pPr algn="ctr" fontAlgn="ctr"/>
                      <a:r>
                        <a:rPr lang="en-GB" sz="1200" b="0" i="0" u="none" strike="noStrike" dirty="0">
                          <a:solidFill>
                            <a:srgbClr val="FFFFFF"/>
                          </a:solidFill>
                          <a:effectLst/>
                          <a:latin typeface="Calibri" panose="020F0502020204030204" pitchFamily="34" charset="0"/>
                        </a:rPr>
                        <a:t>1996 - 2000</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200" b="0" i="0" u="none" strike="noStrike" dirty="0">
                          <a:solidFill>
                            <a:srgbClr val="FFFFFF"/>
                          </a:solidFill>
                          <a:effectLst/>
                          <a:latin typeface="Calibri" panose="020F0502020204030204" pitchFamily="34" charset="0"/>
                        </a:rPr>
                        <a:t>2001 - 2005</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200" b="0" i="0" u="none" strike="noStrike" dirty="0">
                          <a:solidFill>
                            <a:srgbClr val="FFFFFF"/>
                          </a:solidFill>
                          <a:effectLst/>
                          <a:latin typeface="Calibri" panose="020F0502020204030204" pitchFamily="34" charset="0"/>
                        </a:rPr>
                        <a:t>2006 - 2010</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200" b="0" i="0" u="none" strike="noStrike" dirty="0">
                          <a:solidFill>
                            <a:srgbClr val="FFFFFF"/>
                          </a:solidFill>
                          <a:effectLst/>
                          <a:latin typeface="Calibri" panose="020F0502020204030204" pitchFamily="34" charset="0"/>
                        </a:rPr>
                        <a:t>2011 - 2015</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200" b="0" i="0" u="none" strike="noStrike" dirty="0">
                          <a:solidFill>
                            <a:srgbClr val="FFFFFF"/>
                          </a:solidFill>
                          <a:effectLst/>
                          <a:latin typeface="Calibri" panose="020F0502020204030204" pitchFamily="34" charset="0"/>
                        </a:rPr>
                        <a:t>2015 +</a:t>
                      </a:r>
                    </a:p>
                  </a:txBody>
                  <a:tcPr marL="9034" marR="9034" marT="90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vMerge="1">
                  <a:txBody>
                    <a:bodyPr/>
                    <a:lstStyle/>
                    <a:p>
                      <a:endParaRPr lang="en-GB"/>
                    </a:p>
                  </a:txBody>
                  <a:tcPr/>
                </a:tc>
              </a:tr>
              <a:tr h="153489">
                <a:tc>
                  <a:txBody>
                    <a:bodyPr/>
                    <a:lstStyle/>
                    <a:p>
                      <a:pPr algn="l" fontAlgn="t"/>
                      <a:r>
                        <a:rPr lang="en-GB" sz="1200" b="0" i="0" u="none" strike="noStrike" dirty="0">
                          <a:solidFill>
                            <a:srgbClr val="000000"/>
                          </a:solidFill>
                          <a:effectLst/>
                          <a:latin typeface="Calibri" panose="020F0502020204030204" pitchFamily="34" charset="0"/>
                        </a:rPr>
                        <a:t>Deputy </a:t>
                      </a:r>
                      <a:r>
                        <a:rPr lang="en-GB" sz="1200" b="0" i="0" u="none" strike="noStrike" dirty="0" err="1" smtClean="0">
                          <a:solidFill>
                            <a:srgbClr val="000000"/>
                          </a:solidFill>
                          <a:effectLst/>
                          <a:latin typeface="Calibri" panose="020F0502020204030204" pitchFamily="34" charset="0"/>
                        </a:rPr>
                        <a:t>headteacher</a:t>
                      </a:r>
                      <a:endParaRPr lang="en-GB" sz="1200" b="0" i="0" u="none" strike="noStrike" dirty="0">
                        <a:solidFill>
                          <a:srgbClr val="000000"/>
                        </a:solidFill>
                        <a:effectLst/>
                        <a:latin typeface="Calibri" panose="020F0502020204030204" pitchFamily="34" charset="0"/>
                      </a:endParaRP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t"/>
                      <a:r>
                        <a:rPr lang="en-GB" sz="1200" b="0" i="0" u="none" strike="noStrike" dirty="0">
                          <a:solidFill>
                            <a:srgbClr val="000000"/>
                          </a:solidFill>
                          <a:effectLst/>
                          <a:latin typeface="Calibri" panose="020F0502020204030204" pitchFamily="34" charset="0"/>
                        </a:rPr>
                        <a:t>3</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68</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98</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73</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77</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319</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53489">
                <a:tc>
                  <a:txBody>
                    <a:bodyPr/>
                    <a:lstStyle/>
                    <a:p>
                      <a:pPr algn="l" fontAlgn="t"/>
                      <a:r>
                        <a:rPr lang="en-GB" sz="1200" b="0" i="0" u="none" strike="noStrike" dirty="0">
                          <a:solidFill>
                            <a:srgbClr val="000000"/>
                          </a:solidFill>
                          <a:effectLst/>
                          <a:latin typeface="Calibri" panose="020F0502020204030204" pitchFamily="34" charset="0"/>
                        </a:rPr>
                        <a:t>Assistant </a:t>
                      </a:r>
                      <a:r>
                        <a:rPr lang="en-GB" sz="1200" b="0" i="0" u="none" strike="noStrike" dirty="0" err="1" smtClean="0">
                          <a:solidFill>
                            <a:srgbClr val="000000"/>
                          </a:solidFill>
                          <a:effectLst/>
                          <a:latin typeface="Calibri" panose="020F0502020204030204" pitchFamily="34" charset="0"/>
                        </a:rPr>
                        <a:t>headteacher</a:t>
                      </a:r>
                      <a:endParaRPr lang="en-GB" sz="1200" b="0" i="0" u="none" strike="noStrike" dirty="0">
                        <a:solidFill>
                          <a:srgbClr val="000000"/>
                        </a:solidFill>
                        <a:effectLst/>
                        <a:latin typeface="Calibri" panose="020F0502020204030204" pitchFamily="34" charset="0"/>
                      </a:endParaRP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t"/>
                      <a:r>
                        <a:rPr lang="en-GB" sz="1200" b="0" i="0" u="none" strike="noStrike" dirty="0">
                          <a:solidFill>
                            <a:srgbClr val="000000"/>
                          </a:solidFill>
                          <a:effectLst/>
                          <a:latin typeface="Calibri" panose="020F0502020204030204" pitchFamily="34" charset="0"/>
                        </a:rPr>
                        <a:t>0</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19</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37</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22</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15</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93</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77335">
                <a:tc>
                  <a:txBody>
                    <a:bodyPr/>
                    <a:lstStyle/>
                    <a:p>
                      <a:pPr algn="l" fontAlgn="t"/>
                      <a:r>
                        <a:rPr lang="en-GB" sz="1200" b="0" i="0" u="none" strike="noStrike" dirty="0">
                          <a:solidFill>
                            <a:srgbClr val="000000"/>
                          </a:solidFill>
                          <a:effectLst/>
                          <a:latin typeface="Calibri" panose="020F0502020204030204" pitchFamily="34" charset="0"/>
                        </a:rPr>
                        <a:t>Head of year, head of department or teacher</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t"/>
                      <a:endParaRPr lang="en-GB" sz="1200" b="0" i="0" u="none" strike="noStrike" dirty="0" smtClean="0">
                        <a:solidFill>
                          <a:srgbClr val="000000"/>
                        </a:solidFill>
                        <a:effectLst/>
                        <a:latin typeface="Calibri" panose="020F0502020204030204" pitchFamily="34" charset="0"/>
                      </a:endParaRPr>
                    </a:p>
                    <a:p>
                      <a:pPr algn="r" fontAlgn="t"/>
                      <a:r>
                        <a:rPr lang="en-GB" sz="1200" b="0" i="0" u="none" strike="noStrike" dirty="0" smtClean="0">
                          <a:solidFill>
                            <a:srgbClr val="000000"/>
                          </a:solidFill>
                          <a:effectLst/>
                          <a:latin typeface="Calibri" panose="020F0502020204030204" pitchFamily="34" charset="0"/>
                        </a:rPr>
                        <a:t>1</a:t>
                      </a:r>
                      <a:endParaRPr lang="en-GB" sz="1200" b="0" i="0" u="none" strike="noStrike" dirty="0">
                        <a:solidFill>
                          <a:srgbClr val="000000"/>
                        </a:solidFill>
                        <a:effectLst/>
                        <a:latin typeface="Calibri" panose="020F0502020204030204" pitchFamily="34" charset="0"/>
                      </a:endParaRP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60</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52</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41</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32</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186</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53489">
                <a:tc>
                  <a:txBody>
                    <a:bodyPr/>
                    <a:lstStyle/>
                    <a:p>
                      <a:pPr algn="l" fontAlgn="t"/>
                      <a:r>
                        <a:rPr lang="en-GB" sz="1200" b="0" i="0" u="none" strike="noStrike" dirty="0">
                          <a:solidFill>
                            <a:srgbClr val="000000"/>
                          </a:solidFill>
                          <a:effectLst/>
                          <a:latin typeface="Calibri" panose="020F0502020204030204" pitchFamily="34" charset="0"/>
                        </a:rPr>
                        <a:t>Others in and out of service</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t"/>
                      <a:r>
                        <a:rPr lang="en-GB" sz="1200" b="0" i="0" u="none" strike="noStrike" dirty="0">
                          <a:solidFill>
                            <a:srgbClr val="000000"/>
                          </a:solidFill>
                          <a:effectLst/>
                          <a:latin typeface="Calibri" panose="020F0502020204030204" pitchFamily="34" charset="0"/>
                        </a:rPr>
                        <a:t>12</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105</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77</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a:solidFill>
                            <a:srgbClr val="000000"/>
                          </a:solidFill>
                          <a:effectLst/>
                          <a:latin typeface="Calibri" panose="020F0502020204030204" pitchFamily="34" charset="0"/>
                        </a:rPr>
                        <a:t>26</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7</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b"/>
                      <a:r>
                        <a:rPr lang="en-GB" sz="1200" b="0" i="0" u="none" strike="noStrike" dirty="0">
                          <a:solidFill>
                            <a:srgbClr val="000000"/>
                          </a:solidFill>
                          <a:effectLst/>
                          <a:latin typeface="Calibri" panose="020F0502020204030204" pitchFamily="34" charset="0"/>
                        </a:rPr>
                        <a:t>227</a:t>
                      </a: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153489">
                <a:tc>
                  <a:txBody>
                    <a:bodyPr/>
                    <a:lstStyle/>
                    <a:p>
                      <a:pPr algn="l" fontAlgn="t"/>
                      <a:r>
                        <a:rPr lang="en-GB" sz="1200" b="0" i="0" u="none" strike="noStrike" dirty="0">
                          <a:solidFill>
                            <a:srgbClr val="FFFFFF"/>
                          </a:solidFill>
                          <a:effectLst/>
                          <a:latin typeface="Calibri" panose="020F0502020204030204" pitchFamily="34" charset="0"/>
                        </a:rPr>
                        <a:t>Total</a:t>
                      </a: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200" b="0" i="0" u="none" strike="noStrike" dirty="0" smtClean="0">
                          <a:solidFill>
                            <a:srgbClr val="FFFFFF"/>
                          </a:solidFill>
                          <a:effectLst/>
                          <a:latin typeface="Calibri" panose="020F0502020204030204" pitchFamily="34" charset="0"/>
                        </a:rPr>
                        <a:t>16</a:t>
                      </a:r>
                      <a:endParaRPr lang="en-GB" sz="1200" b="0" i="0" u="none" strike="noStrike" dirty="0">
                        <a:solidFill>
                          <a:srgbClr val="FFFFFF"/>
                        </a:solidFill>
                        <a:effectLst/>
                        <a:latin typeface="Calibri" panose="020F0502020204030204" pitchFamily="34" charset="0"/>
                      </a:endParaRPr>
                    </a:p>
                  </a:txBody>
                  <a:tcPr marL="9034" marR="9034" marT="903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b"/>
                      <a:r>
                        <a:rPr lang="en-GB" sz="1200" b="0" i="0" u="none" strike="noStrike" dirty="0" smtClean="0">
                          <a:solidFill>
                            <a:srgbClr val="FFFFFF"/>
                          </a:solidFill>
                          <a:effectLst/>
                          <a:latin typeface="Calibri" panose="020F0502020204030204" pitchFamily="34" charset="0"/>
                        </a:rPr>
                        <a:t>252</a:t>
                      </a:r>
                      <a:endParaRPr lang="en-GB" sz="1200" b="0" i="0" u="none" strike="noStrike" dirty="0">
                        <a:solidFill>
                          <a:srgbClr val="FFFFFF"/>
                        </a:solidFill>
                        <a:effectLst/>
                        <a:latin typeface="Calibri" panose="020F0502020204030204" pitchFamily="34" charset="0"/>
                      </a:endParaRP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b"/>
                      <a:r>
                        <a:rPr lang="en-GB" sz="1200" b="0" i="0" u="none" strike="noStrike" dirty="0" smtClean="0">
                          <a:solidFill>
                            <a:srgbClr val="FFFFFF"/>
                          </a:solidFill>
                          <a:effectLst/>
                          <a:latin typeface="Calibri" panose="020F0502020204030204" pitchFamily="34" charset="0"/>
                        </a:rPr>
                        <a:t>264</a:t>
                      </a:r>
                      <a:endParaRPr lang="en-GB" sz="1200" b="0" i="0" u="none" strike="noStrike" dirty="0">
                        <a:solidFill>
                          <a:srgbClr val="FFFFFF"/>
                        </a:solidFill>
                        <a:effectLst/>
                        <a:latin typeface="Calibri" panose="020F0502020204030204" pitchFamily="34" charset="0"/>
                      </a:endParaRP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b"/>
                      <a:r>
                        <a:rPr lang="en-GB" sz="1200" b="0" i="0" u="none" strike="noStrike" dirty="0" smtClean="0">
                          <a:solidFill>
                            <a:srgbClr val="FFFFFF"/>
                          </a:solidFill>
                          <a:effectLst/>
                          <a:latin typeface="Calibri" panose="020F0502020204030204" pitchFamily="34" charset="0"/>
                        </a:rPr>
                        <a:t>162</a:t>
                      </a:r>
                      <a:endParaRPr lang="en-GB" sz="1200" b="0" i="0" u="none" strike="noStrike" dirty="0">
                        <a:solidFill>
                          <a:srgbClr val="FFFFFF"/>
                        </a:solidFill>
                        <a:effectLst/>
                        <a:latin typeface="Calibri" panose="020F0502020204030204" pitchFamily="34" charset="0"/>
                      </a:endParaRP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b"/>
                      <a:r>
                        <a:rPr lang="en-GB" sz="1200" b="0" i="0" u="none" strike="noStrike" dirty="0" smtClean="0">
                          <a:solidFill>
                            <a:srgbClr val="FFFFFF"/>
                          </a:solidFill>
                          <a:effectLst/>
                          <a:latin typeface="Calibri" panose="020F0502020204030204" pitchFamily="34" charset="0"/>
                        </a:rPr>
                        <a:t>131</a:t>
                      </a:r>
                      <a:endParaRPr lang="en-GB" sz="1200" b="0" i="0" u="none" strike="noStrike" dirty="0">
                        <a:solidFill>
                          <a:srgbClr val="FFFFFF"/>
                        </a:solidFill>
                        <a:effectLst/>
                        <a:latin typeface="Calibri" panose="020F0502020204030204" pitchFamily="34" charset="0"/>
                      </a:endParaRP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b"/>
                      <a:r>
                        <a:rPr lang="en-GB" sz="1200" b="0" i="0" u="none" strike="noStrike" dirty="0" smtClean="0">
                          <a:solidFill>
                            <a:srgbClr val="FFFFFF"/>
                          </a:solidFill>
                          <a:effectLst/>
                          <a:latin typeface="Calibri" panose="020F0502020204030204" pitchFamily="34" charset="0"/>
                        </a:rPr>
                        <a:t>825</a:t>
                      </a:r>
                      <a:endParaRPr lang="en-GB" sz="1200" b="0" i="0" u="none" strike="noStrike" dirty="0">
                        <a:solidFill>
                          <a:srgbClr val="FFFFFF"/>
                        </a:solidFill>
                        <a:effectLst/>
                        <a:latin typeface="Calibri" panose="020F0502020204030204" pitchFamily="34" charset="0"/>
                      </a:endParaRPr>
                    </a:p>
                  </a:txBody>
                  <a:tcPr marL="9034" marR="9034" marT="903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071803425"/>
              </p:ext>
            </p:extLst>
          </p:nvPr>
        </p:nvGraphicFramePr>
        <p:xfrm>
          <a:off x="6911160" y="1130917"/>
          <a:ext cx="2133600" cy="4579620"/>
        </p:xfrm>
        <a:graphic>
          <a:graphicData uri="http://schemas.openxmlformats.org/drawingml/2006/table">
            <a:tbl>
              <a:tblPr/>
              <a:tblGrid>
                <a:gridCol w="1017661"/>
                <a:gridCol w="1115939"/>
              </a:tblGrid>
              <a:tr h="915464">
                <a:tc>
                  <a:txBody>
                    <a:bodyPr/>
                    <a:lstStyle/>
                    <a:p>
                      <a:pPr algn="ctr" fontAlgn="ctr"/>
                      <a:r>
                        <a:rPr lang="en-GB" sz="1200" b="0" i="0" u="none" strike="noStrike" dirty="0">
                          <a:solidFill>
                            <a:srgbClr val="FFFFFF"/>
                          </a:solidFill>
                          <a:effectLst/>
                          <a:latin typeface="+mn-lt"/>
                        </a:rPr>
                        <a:t>Calendar year of award of NPQH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200" b="0" i="0" u="none" strike="noStrike" dirty="0">
                          <a:solidFill>
                            <a:srgbClr val="FFFFFF"/>
                          </a:solidFill>
                          <a:effectLst/>
                          <a:latin typeface="+mn-lt"/>
                        </a:rPr>
                        <a:t>Number of school teachers registered as at 1 March 2017 with NPQH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190643">
                <a:tc>
                  <a:txBody>
                    <a:bodyPr/>
                    <a:lstStyle/>
                    <a:p>
                      <a:pPr algn="l" fontAlgn="t"/>
                      <a:r>
                        <a:rPr lang="en-GB" sz="1200" b="0" i="0" u="none" strike="noStrike">
                          <a:solidFill>
                            <a:srgbClr val="000000"/>
                          </a:solidFill>
                          <a:effectLst/>
                          <a:latin typeface="+mn-lt"/>
                        </a:rPr>
                        <a:t>1999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dirty="0">
                          <a:solidFill>
                            <a:srgbClr val="000000"/>
                          </a:solidFill>
                          <a:effectLst/>
                          <a:latin typeface="+mn-lt"/>
                        </a:rPr>
                        <a:t>2000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28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48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49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dirty="0">
                          <a:solidFill>
                            <a:srgbClr val="000000"/>
                          </a:solidFill>
                          <a:effectLst/>
                          <a:latin typeface="+mn-lt"/>
                        </a:rPr>
                        <a:t>2003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160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150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122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130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126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2009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156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137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208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67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73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68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108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000000"/>
                          </a:solidFill>
                          <a:effectLst/>
                          <a:latin typeface="+mn-lt"/>
                        </a:rPr>
                        <a:t>2016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200" b="0" i="0" u="none" strike="noStrike" dirty="0">
                          <a:solidFill>
                            <a:srgbClr val="000000"/>
                          </a:solidFill>
                          <a:effectLst/>
                          <a:latin typeface="+mn-lt"/>
                        </a:rPr>
                        <a:t>118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643">
                <a:tc>
                  <a:txBody>
                    <a:bodyPr/>
                    <a:lstStyle/>
                    <a:p>
                      <a:pPr algn="l" fontAlgn="t"/>
                      <a:r>
                        <a:rPr lang="en-GB" sz="1200" b="0" i="0" u="none" strike="noStrike">
                          <a:solidFill>
                            <a:srgbClr val="FFFFFF"/>
                          </a:solidFill>
                          <a:effectLst/>
                          <a:latin typeface="+mn-lt"/>
                        </a:rPr>
                        <a:t>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200" b="0" i="0" u="none" strike="noStrike" dirty="0">
                          <a:solidFill>
                            <a:srgbClr val="FFFFFF"/>
                          </a:solidFill>
                          <a:effectLst/>
                          <a:latin typeface="+mn-lt"/>
                        </a:rPr>
                        <a:t>1885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4021626427"/>
              </p:ext>
            </p:extLst>
          </p:nvPr>
        </p:nvGraphicFramePr>
        <p:xfrm>
          <a:off x="253922" y="1784559"/>
          <a:ext cx="6426200" cy="1940379"/>
        </p:xfrm>
        <a:graphic>
          <a:graphicData uri="http://schemas.openxmlformats.org/drawingml/2006/table">
            <a:tbl>
              <a:tblPr/>
              <a:tblGrid>
                <a:gridCol w="1092200"/>
                <a:gridCol w="762000"/>
                <a:gridCol w="762000"/>
                <a:gridCol w="762000"/>
                <a:gridCol w="762000"/>
                <a:gridCol w="762000"/>
                <a:gridCol w="762000"/>
                <a:gridCol w="762000"/>
              </a:tblGrid>
              <a:tr h="940254">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200" b="0"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dirty="0">
                          <a:solidFill>
                            <a:srgbClr val="FFFFFF"/>
                          </a:solidFill>
                          <a:effectLst/>
                          <a:latin typeface="Calibri" panose="020F0502020204030204" pitchFamily="34" charset="0"/>
                        </a:rPr>
                        <a:t>Nursery and </a:t>
                      </a:r>
                      <a:r>
                        <a:rPr lang="en-GB" sz="1200" b="0" i="0" u="none" strike="noStrike" dirty="0" smtClean="0">
                          <a:solidFill>
                            <a:srgbClr val="FFFFFF"/>
                          </a:solidFill>
                          <a:effectLst/>
                          <a:latin typeface="Calibri" panose="020F0502020204030204" pitchFamily="34" charset="0"/>
                        </a:rPr>
                        <a:t>primary</a:t>
                      </a:r>
                      <a:endParaRPr lang="en-GB" sz="1200" b="0" i="0" u="none" strike="noStrike" dirty="0">
                        <a:solidFill>
                          <a:srgbClr val="FFFFFF"/>
                        </a:solidFill>
                        <a:effectLst/>
                        <a:latin typeface="Calibri" panose="020F0502020204030204" pitchFamily="34" charset="0"/>
                      </a:endParaRP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dirty="0">
                          <a:solidFill>
                            <a:srgbClr val="FFFFFF"/>
                          </a:solidFill>
                          <a:effectLst/>
                          <a:latin typeface="Calibri" panose="020F0502020204030204" pitchFamily="34" charset="0"/>
                        </a:rPr>
                        <a:t>Middle</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a:solidFill>
                            <a:srgbClr val="FFFFFF"/>
                          </a:solidFill>
                          <a:effectLst/>
                          <a:latin typeface="Calibri" panose="020F0502020204030204" pitchFamily="34" charset="0"/>
                        </a:rPr>
                        <a:t>Secondary</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a:solidFill>
                            <a:srgbClr val="FFFFFF"/>
                          </a:solidFill>
                          <a:effectLst/>
                          <a:latin typeface="Calibri" panose="020F0502020204030204" pitchFamily="34" charset="0"/>
                        </a:rPr>
                        <a:t>Special</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a:solidFill>
                            <a:srgbClr val="FFFFFF"/>
                          </a:solidFill>
                          <a:effectLst/>
                          <a:latin typeface="Calibri" panose="020F0502020204030204" pitchFamily="34" charset="0"/>
                        </a:rPr>
                        <a:t>Pupil referral unit </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a:solidFill>
                            <a:srgbClr val="FFFFFF"/>
                          </a:solidFill>
                          <a:effectLst/>
                          <a:latin typeface="Calibri" panose="020F0502020204030204" pitchFamily="34" charset="0"/>
                        </a:rPr>
                        <a:t>Independent</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200" b="0" i="0" u="none" strike="noStrike">
                          <a:solidFill>
                            <a:srgbClr val="FFFFFF"/>
                          </a:solidFill>
                          <a:effectLst/>
                          <a:latin typeface="Calibri" panose="020F0502020204030204" pitchFamily="34" charset="0"/>
                        </a:rPr>
                        <a:t>Total</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400050">
                <a:tc>
                  <a:txBody>
                    <a:bodyPr/>
                    <a:lstStyle/>
                    <a:p>
                      <a:pPr algn="l" rtl="0" fontAlgn="ctr"/>
                      <a:r>
                        <a:rPr lang="en-GB" sz="1200" b="0" i="0" u="none" strike="noStrike">
                          <a:solidFill>
                            <a:srgbClr val="000000"/>
                          </a:solidFill>
                          <a:effectLst/>
                          <a:latin typeface="Calibri" panose="020F0502020204030204" pitchFamily="34" charset="0"/>
                        </a:rPr>
                        <a:t>Headteachers with NPQH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857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164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1060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400050">
                <a:tc>
                  <a:txBody>
                    <a:bodyPr/>
                    <a:lstStyle/>
                    <a:p>
                      <a:pPr algn="l" rtl="0" fontAlgn="ctr"/>
                      <a:r>
                        <a:rPr lang="en-GB" sz="1200" b="0" i="0" u="none" strike="noStrike">
                          <a:solidFill>
                            <a:srgbClr val="000000"/>
                          </a:solidFill>
                          <a:effectLst/>
                          <a:latin typeface="Calibri" panose="020F0502020204030204" pitchFamily="34" charset="0"/>
                        </a:rPr>
                        <a:t>Headteachers without NPQH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330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dirty="0">
                          <a:solidFill>
                            <a:srgbClr val="000000"/>
                          </a:solidFill>
                          <a:effectLst/>
                          <a:latin typeface="Calibri" panose="020F0502020204030204" pitchFamily="34" charset="0"/>
                        </a:rPr>
                        <a:t>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200" b="0" i="0" u="none" strike="noStrike">
                          <a:solidFill>
                            <a:srgbClr val="000000"/>
                          </a:solidFill>
                          <a:effectLst/>
                          <a:latin typeface="Calibri" panose="020F0502020204030204" pitchFamily="34" charset="0"/>
                        </a:rPr>
                        <a:t>398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0025">
                <a:tc>
                  <a:txBody>
                    <a:bodyPr/>
                    <a:lstStyle/>
                    <a:p>
                      <a:pPr algn="l" rtl="0" fontAlgn="t"/>
                      <a:r>
                        <a:rPr lang="en-GB" sz="1200" b="0" i="0" u="none" strike="noStrike">
                          <a:solidFill>
                            <a:srgbClr val="FFFFFF"/>
                          </a:solidFill>
                          <a:effectLst/>
                          <a:latin typeface="Calibri" panose="020F0502020204030204" pitchFamily="34" charset="0"/>
                        </a:rPr>
                        <a:t>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1187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203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a:solidFill>
                            <a:srgbClr val="FFFFFF"/>
                          </a:solidFill>
                          <a:effectLst/>
                          <a:latin typeface="Calibri" panose="020F0502020204030204" pitchFamily="34"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ctr"/>
                      <a:r>
                        <a:rPr lang="en-GB" sz="1200" b="0" i="0" u="none" strike="noStrike" dirty="0">
                          <a:solidFill>
                            <a:srgbClr val="FFFFFF"/>
                          </a:solidFill>
                          <a:effectLst/>
                          <a:latin typeface="Calibri" panose="020F0502020204030204" pitchFamily="34" charset="0"/>
                        </a:rPr>
                        <a:t>1458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sp>
        <p:nvSpPr>
          <p:cNvPr id="14" name="TextBox 13"/>
          <p:cNvSpPr txBox="1"/>
          <p:nvPr/>
        </p:nvSpPr>
        <p:spPr>
          <a:xfrm>
            <a:off x="226535" y="5805175"/>
            <a:ext cx="5620618" cy="307777"/>
          </a:xfrm>
          <a:prstGeom prst="rect">
            <a:avLst/>
          </a:prstGeom>
          <a:noFill/>
        </p:spPr>
        <p:txBody>
          <a:bodyPr wrap="square" rtlCol="0">
            <a:spAutoFit/>
          </a:bodyPr>
          <a:lstStyle/>
          <a:p>
            <a:r>
              <a:rPr lang="en-GB" sz="1400" dirty="0" smtClean="0"/>
              <a:t>NPQH may have been awarded in Wales or England. </a:t>
            </a:r>
            <a:endParaRPr lang="en-GB" sz="1400" dirty="0"/>
          </a:p>
        </p:txBody>
      </p:sp>
    </p:spTree>
    <p:extLst>
      <p:ext uri="{BB962C8B-B14F-4D97-AF65-F5344CB8AC3E}">
        <p14:creationId xmlns:p14="http://schemas.microsoft.com/office/powerpoint/2010/main" val="22415747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980046101"/>
              </p:ext>
            </p:extLst>
          </p:nvPr>
        </p:nvGraphicFramePr>
        <p:xfrm>
          <a:off x="317514" y="332656"/>
          <a:ext cx="8640962" cy="4143375"/>
        </p:xfrm>
        <a:graphic>
          <a:graphicData uri="http://schemas.openxmlformats.org/drawingml/2006/table">
            <a:tbl>
              <a:tblPr/>
              <a:tblGrid>
                <a:gridCol w="2205350"/>
                <a:gridCol w="1072602"/>
                <a:gridCol w="1072602"/>
                <a:gridCol w="1072602"/>
                <a:gridCol w="1072602"/>
                <a:gridCol w="1072602"/>
                <a:gridCol w="1072602"/>
              </a:tblGrid>
              <a:tr h="394239">
                <a:tc>
                  <a:txBody>
                    <a:bodyPr/>
                    <a:lstStyle/>
                    <a:p>
                      <a:pPr algn="ctr" fontAlgn="ctr"/>
                      <a:r>
                        <a:rPr lang="en-GB" sz="1300" b="0" i="0" u="none" strike="noStrike" dirty="0">
                          <a:solidFill>
                            <a:srgbClr val="FFFFFF"/>
                          </a:solidFill>
                          <a:effectLst/>
                          <a:latin typeface="+mn-lt"/>
                        </a:rPr>
                        <a:t>NPQH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dirty="0">
                          <a:solidFill>
                            <a:srgbClr val="FFFFFF"/>
                          </a:solidFill>
                          <a:effectLst/>
                          <a:latin typeface="+mn-lt"/>
                        </a:rPr>
                        <a:t>Nursery and </a:t>
                      </a:r>
                      <a:r>
                        <a:rPr lang="en-GB" sz="1300" b="0" i="0" u="none" strike="noStrike" dirty="0" smtClean="0">
                          <a:solidFill>
                            <a:srgbClr val="FFFFFF"/>
                          </a:solidFill>
                          <a:effectLst/>
                          <a:latin typeface="+mn-lt"/>
                        </a:rPr>
                        <a:t>Primary</a:t>
                      </a:r>
                      <a:endParaRPr lang="en-GB" sz="1300" b="0" i="0" u="none" strike="noStrike" dirty="0">
                        <a:solidFill>
                          <a:srgbClr val="FFFFFF"/>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a:solidFill>
                            <a:srgbClr val="FFFFFF"/>
                          </a:solidFill>
                          <a:effectLst/>
                          <a:latin typeface="+mn-lt"/>
                        </a:rPr>
                        <a:t>Middle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a:solidFill>
                            <a:srgbClr val="FFFFFF"/>
                          </a:solidFill>
                          <a:effectLst/>
                          <a:latin typeface="+mn-lt"/>
                        </a:rPr>
                        <a:t>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a:solidFill>
                            <a:srgbClr val="FFFFFF"/>
                          </a:solidFill>
                          <a:effectLst/>
                          <a:latin typeface="+mn-lt"/>
                        </a:rPr>
                        <a:t>Special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a:solidFill>
                            <a:srgbClr val="FFFFFF"/>
                          </a:solidFill>
                          <a:effectLst/>
                          <a:latin typeface="+mn-lt"/>
                        </a:rPr>
                        <a:t>Pupil referral unit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300" b="0" i="0" u="none" strike="noStrike">
                          <a:solidFill>
                            <a:srgbClr val="FFFFFF"/>
                          </a:solidFill>
                          <a:effectLst/>
                          <a:latin typeface="+mn-lt"/>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202123">
                <a:tc>
                  <a:txBody>
                    <a:bodyPr/>
                    <a:lstStyle/>
                    <a:p>
                      <a:pPr algn="l" fontAlgn="ctr"/>
                      <a:r>
                        <a:rPr lang="en-GB" sz="1300" b="0" i="0" u="none" strike="noStrike" dirty="0">
                          <a:solidFill>
                            <a:srgbClr val="FFFFFF"/>
                          </a:solidFill>
                          <a:effectLst/>
                          <a:latin typeface="+mn-lt"/>
                        </a:rPr>
                        <a:t>Deputy </a:t>
                      </a:r>
                      <a:r>
                        <a:rPr lang="en-GB" sz="1300" b="0" i="0" u="none" strike="noStrike" dirty="0" err="1" smtClean="0">
                          <a:solidFill>
                            <a:srgbClr val="FFFFFF"/>
                          </a:solidFill>
                          <a:effectLst/>
                          <a:latin typeface="+mn-lt"/>
                        </a:rPr>
                        <a:t>headteacher</a:t>
                      </a:r>
                      <a:endParaRPr lang="en-GB" sz="1300" b="0" i="0" u="none" strike="noStrike" dirty="0">
                        <a:solidFill>
                          <a:srgbClr val="FFFFFF"/>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dirty="0">
                          <a:solidFill>
                            <a:srgbClr val="FFFFFF"/>
                          </a:solidFill>
                          <a:effectLst/>
                          <a:latin typeface="+mn-lt"/>
                        </a:rPr>
                        <a:t>190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dirty="0">
                          <a:solidFill>
                            <a:srgbClr val="FFFFFF"/>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319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202123">
                <a:tc>
                  <a:txBody>
                    <a:bodyPr/>
                    <a:lstStyle/>
                    <a:p>
                      <a:pPr algn="l" fontAlgn="t"/>
                      <a:r>
                        <a:rPr lang="en-GB" sz="1300" b="0" i="0" u="none" strike="noStrike">
                          <a:solidFill>
                            <a:srgbClr val="000000"/>
                          </a:solidFill>
                          <a:effectLst/>
                          <a:latin typeface="+mn-lt"/>
                        </a:rPr>
                        <a:t>25 to 29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30 to 34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dirty="0">
                          <a:solidFill>
                            <a:srgbClr val="000000"/>
                          </a:solidFill>
                          <a:effectLst/>
                          <a:latin typeface="+mn-lt"/>
                        </a:rPr>
                        <a:t>35 to 39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40 to 44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43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21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65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45 to 49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49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29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88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50 to 54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75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55 to 59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60 to 64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ctr"/>
                      <a:r>
                        <a:rPr lang="en-GB" sz="1300" b="0" i="0" u="none" strike="noStrike" dirty="0">
                          <a:solidFill>
                            <a:srgbClr val="FFFFFF"/>
                          </a:solidFill>
                          <a:effectLst/>
                          <a:latin typeface="+mn-lt"/>
                        </a:rPr>
                        <a:t>Assistant </a:t>
                      </a:r>
                      <a:r>
                        <a:rPr lang="en-GB" sz="1300" b="0" i="0" u="none" strike="noStrike" dirty="0" err="1" smtClean="0">
                          <a:solidFill>
                            <a:srgbClr val="FFFFFF"/>
                          </a:solidFill>
                          <a:effectLst/>
                          <a:latin typeface="+mn-lt"/>
                        </a:rPr>
                        <a:t>headteacher</a:t>
                      </a:r>
                      <a:endParaRPr lang="en-GB" sz="1300" b="0" i="0" u="none" strike="noStrike" dirty="0">
                        <a:solidFill>
                          <a:srgbClr val="FFFFFF"/>
                        </a:solidFill>
                        <a:effectLst/>
                        <a:latin typeface="+mn-lt"/>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62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dirty="0">
                          <a:solidFill>
                            <a:srgbClr val="FFFFFF"/>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93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202123">
                <a:tc>
                  <a:txBody>
                    <a:bodyPr/>
                    <a:lstStyle/>
                    <a:p>
                      <a:pPr algn="l" fontAlgn="t"/>
                      <a:r>
                        <a:rPr lang="en-GB" sz="1300" b="0" i="0" u="none" strike="noStrike">
                          <a:solidFill>
                            <a:srgbClr val="000000"/>
                          </a:solidFill>
                          <a:effectLst/>
                          <a:latin typeface="+mn-lt"/>
                        </a:rPr>
                        <a:t>30 to 34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35 to 39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40 to 44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45 to 49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50 to 54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22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28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a:solidFill>
                            <a:srgbClr val="000000"/>
                          </a:solidFill>
                          <a:effectLst/>
                          <a:latin typeface="+mn-lt"/>
                        </a:rPr>
                        <a:t>55 to 59</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t"/>
                      <a:r>
                        <a:rPr lang="en-GB" sz="1300" b="0" i="0" u="none" strike="noStrike" dirty="0">
                          <a:solidFill>
                            <a:srgbClr val="000000"/>
                          </a:solidFill>
                          <a:effectLst/>
                          <a:latin typeface="+mn-lt"/>
                        </a:rPr>
                        <a:t>60 to 64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a:solidFill>
                            <a:srgbClr val="000000"/>
                          </a:solidFill>
                          <a:effectLst/>
                          <a:latin typeface="+mn-lt"/>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300" b="0" i="0" u="none" strike="noStrike" dirty="0">
                          <a:solidFill>
                            <a:srgbClr val="000000"/>
                          </a:solidFill>
                          <a:effectLst/>
                          <a:latin typeface="+mn-lt"/>
                        </a:rPr>
                        <a:t>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202123">
                <a:tc>
                  <a:txBody>
                    <a:bodyPr/>
                    <a:lstStyle/>
                    <a:p>
                      <a:pPr algn="l" fontAlgn="ctr"/>
                      <a:r>
                        <a:rPr lang="en-GB" sz="1300" b="0" i="0" u="none" strike="noStrike">
                          <a:solidFill>
                            <a:srgbClr val="FFFFFF"/>
                          </a:solidFill>
                          <a:effectLst/>
                          <a:latin typeface="+mn-lt"/>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214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171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a:solidFill>
                            <a:srgbClr val="FFFFFF"/>
                          </a:solidFill>
                          <a:effectLst/>
                          <a:latin typeface="+mn-lt"/>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300" b="0" i="0" u="none" strike="noStrike" dirty="0">
                          <a:solidFill>
                            <a:srgbClr val="FFFFFF"/>
                          </a:solidFill>
                          <a:effectLst/>
                          <a:latin typeface="+mn-lt"/>
                        </a:rPr>
                        <a:t>412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46659324"/>
              </p:ext>
            </p:extLst>
          </p:nvPr>
        </p:nvGraphicFramePr>
        <p:xfrm>
          <a:off x="317514" y="4581128"/>
          <a:ext cx="6486735" cy="1651635"/>
        </p:xfrm>
        <a:graphic>
          <a:graphicData uri="http://schemas.openxmlformats.org/drawingml/2006/table">
            <a:tbl>
              <a:tblPr/>
              <a:tblGrid>
                <a:gridCol w="2166254"/>
                <a:gridCol w="2232248"/>
                <a:gridCol w="2088233"/>
              </a:tblGrid>
              <a:tr h="371501">
                <a:tc>
                  <a:txBody>
                    <a:bodyPr/>
                    <a:lstStyle/>
                    <a:p>
                      <a:pPr algn="l" rtl="0" fontAlgn="ctr"/>
                      <a:r>
                        <a:rPr lang="en-GB" sz="1300" b="0" i="0" u="none" strike="noStrike" dirty="0">
                          <a:solidFill>
                            <a:srgbClr val="FFFFFF"/>
                          </a:solidFill>
                          <a:effectLst/>
                          <a:latin typeface="Calibri" panose="020F0502020204030204" pitchFamily="34" charset="0"/>
                        </a:rPr>
                        <a:t>Numbers of years between QTS and NPQH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300" b="0" i="0" u="none" strike="noStrike" dirty="0" smtClean="0">
                          <a:solidFill>
                            <a:srgbClr val="FFFFFF"/>
                          </a:solidFill>
                          <a:effectLst/>
                          <a:latin typeface="Calibri" panose="020F0502020204030204" pitchFamily="34" charset="0"/>
                        </a:rPr>
                        <a:t>Nursery </a:t>
                      </a:r>
                      <a:r>
                        <a:rPr lang="en-GB" sz="1300" b="0" i="0" u="none" strike="noStrike" dirty="0">
                          <a:solidFill>
                            <a:srgbClr val="FFFFFF"/>
                          </a:solidFill>
                          <a:effectLst/>
                          <a:latin typeface="Calibri" panose="020F0502020204030204" pitchFamily="34" charset="0"/>
                        </a:rPr>
                        <a:t>and </a:t>
                      </a:r>
                      <a:r>
                        <a:rPr lang="en-GB" sz="1300" b="0" i="0" u="none" strike="noStrike" dirty="0" smtClean="0">
                          <a:solidFill>
                            <a:srgbClr val="FFFFFF"/>
                          </a:solidFill>
                          <a:effectLst/>
                          <a:latin typeface="Calibri" panose="020F0502020204030204" pitchFamily="34" charset="0"/>
                        </a:rPr>
                        <a:t>Primary</a:t>
                      </a:r>
                      <a:endParaRPr lang="en-GB" sz="1300" b="0"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rtl="0" fontAlgn="ctr"/>
                      <a:r>
                        <a:rPr lang="en-GB" sz="1300" b="0" i="0" u="none" strike="noStrike" dirty="0" smtClean="0">
                          <a:solidFill>
                            <a:srgbClr val="FFFFFF"/>
                          </a:solidFill>
                          <a:effectLst/>
                          <a:latin typeface="Calibri" panose="020F0502020204030204" pitchFamily="34" charset="0"/>
                        </a:rPr>
                        <a:t>Secondary</a:t>
                      </a:r>
                      <a:endParaRPr lang="en-GB" sz="1300" b="0"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190111">
                <a:tc>
                  <a:txBody>
                    <a:bodyPr/>
                    <a:lstStyle/>
                    <a:p>
                      <a:pPr algn="l" rtl="0" fontAlgn="t"/>
                      <a:r>
                        <a:rPr lang="en-GB" sz="1300" b="0" i="0" u="none" strike="noStrike" dirty="0">
                          <a:solidFill>
                            <a:srgbClr val="000000"/>
                          </a:solidFill>
                          <a:effectLst/>
                          <a:latin typeface="Calibri" panose="020F0502020204030204" pitchFamily="34" charset="0"/>
                        </a:rPr>
                        <a:t>0 to 10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dirty="0">
                          <a:solidFill>
                            <a:srgbClr val="000000"/>
                          </a:solidFill>
                          <a:effectLst/>
                          <a:latin typeface="Calibri" panose="020F0502020204030204" pitchFamily="34" charset="0"/>
                        </a:rPr>
                        <a:t>21%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dirty="0">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111">
                <a:tc>
                  <a:txBody>
                    <a:bodyPr/>
                    <a:lstStyle/>
                    <a:p>
                      <a:pPr algn="l" rtl="0" fontAlgn="t"/>
                      <a:r>
                        <a:rPr lang="en-GB" sz="1300" b="0" i="0" u="none" strike="noStrike" dirty="0">
                          <a:solidFill>
                            <a:srgbClr val="000000"/>
                          </a:solidFill>
                          <a:effectLst/>
                          <a:latin typeface="Calibri" panose="020F0502020204030204" pitchFamily="34" charset="0"/>
                        </a:rPr>
                        <a:t>11 to 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111">
                <a:tc>
                  <a:txBody>
                    <a:bodyPr/>
                    <a:lstStyle/>
                    <a:p>
                      <a:pPr algn="l" rtl="0" fontAlgn="t"/>
                      <a:r>
                        <a:rPr lang="en-GB" sz="1300" b="0" i="0" u="none" strike="noStrike">
                          <a:solidFill>
                            <a:srgbClr val="000000"/>
                          </a:solidFill>
                          <a:effectLst/>
                          <a:latin typeface="Calibri" panose="020F0502020204030204" pitchFamily="34" charset="0"/>
                        </a:rPr>
                        <a:t>16 to 20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111">
                <a:tc>
                  <a:txBody>
                    <a:bodyPr/>
                    <a:lstStyle/>
                    <a:p>
                      <a:pPr algn="l" rtl="0" fontAlgn="t"/>
                      <a:r>
                        <a:rPr lang="en-GB" sz="1300" b="0" i="0" u="none" strike="noStrike">
                          <a:solidFill>
                            <a:srgbClr val="000000"/>
                          </a:solidFill>
                          <a:effectLst/>
                          <a:latin typeface="Calibri" panose="020F0502020204030204" pitchFamily="34" charset="0"/>
                        </a:rPr>
                        <a:t>21 to 25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111">
                <a:tc>
                  <a:txBody>
                    <a:bodyPr/>
                    <a:lstStyle/>
                    <a:p>
                      <a:pPr algn="l" rtl="0" fontAlgn="t"/>
                      <a:r>
                        <a:rPr lang="en-GB" sz="1300" b="0" i="0" u="none" strike="noStrike">
                          <a:solidFill>
                            <a:srgbClr val="000000"/>
                          </a:solidFill>
                          <a:effectLst/>
                          <a:latin typeface="Calibri" panose="020F0502020204030204" pitchFamily="34" charset="0"/>
                        </a:rPr>
                        <a:t>26 to 30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rtl="0" fontAlgn="ctr"/>
                      <a:r>
                        <a:rPr lang="en-GB" sz="1300" b="0" i="0" u="none" strike="noStrike">
                          <a:solidFill>
                            <a:srgbClr val="000000"/>
                          </a:solidFill>
                          <a:effectLst/>
                          <a:latin typeface="Calibri" panose="020F0502020204030204" pitchFamily="34"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90111">
                <a:tc>
                  <a:txBody>
                    <a:bodyPr/>
                    <a:lstStyle/>
                    <a:p>
                      <a:pPr algn="l" rtl="0" fontAlgn="t"/>
                      <a:r>
                        <a:rPr lang="en-GB" sz="1300" b="1" i="0" u="none" strike="noStrike">
                          <a:solidFill>
                            <a:srgbClr val="FFFFFF"/>
                          </a:solidFill>
                          <a:effectLst/>
                          <a:latin typeface="Calibri" panose="020F0502020204030204" pitchFamily="34" charset="0"/>
                        </a:rPr>
                        <a:t>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t"/>
                      <a:r>
                        <a:rPr lang="en-GB" sz="1300" b="1" i="0" u="none" strike="noStrike">
                          <a:solidFill>
                            <a:srgbClr val="FFFFFF"/>
                          </a:solidFill>
                          <a:effectLst/>
                          <a:latin typeface="Calibri" panose="020F0502020204030204" pitchFamily="34" charset="0"/>
                        </a:rPr>
                        <a:t>100%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rtl="0" fontAlgn="b"/>
                      <a:r>
                        <a:rPr lang="en-GB" sz="1300" b="1" i="0" u="none" strike="noStrike" dirty="0">
                          <a:solidFill>
                            <a:srgbClr val="FFFFFF"/>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spTree>
    <p:extLst>
      <p:ext uri="{BB962C8B-B14F-4D97-AF65-F5344CB8AC3E}">
        <p14:creationId xmlns:p14="http://schemas.microsoft.com/office/powerpoint/2010/main" val="2533990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107504" y="476672"/>
            <a:ext cx="7848872" cy="477054"/>
          </a:xfrm>
          <a:prstGeom prst="rect">
            <a:avLst/>
          </a:prstGeom>
          <a:noFill/>
        </p:spPr>
        <p:txBody>
          <a:bodyPr wrap="square" rtlCol="0">
            <a:spAutoFit/>
          </a:bodyPr>
          <a:lstStyle/>
          <a:p>
            <a:r>
              <a:rPr lang="en-GB" sz="2500" b="1" dirty="0" smtClean="0"/>
              <a:t>Reasons some </a:t>
            </a:r>
            <a:r>
              <a:rPr lang="en-GB" sz="2500" b="1" dirty="0" err="1" smtClean="0"/>
              <a:t>headteacher</a:t>
            </a:r>
            <a:r>
              <a:rPr lang="en-GB" sz="2500" b="1" dirty="0" smtClean="0"/>
              <a:t> posts are more difficult to fill</a:t>
            </a:r>
            <a:endParaRPr lang="en-GB" sz="2500" b="1" dirty="0"/>
          </a:p>
        </p:txBody>
      </p:sp>
      <p:pic>
        <p:nvPicPr>
          <p:cNvPr id="2" name="Picture 1"/>
          <p:cNvPicPr>
            <a:picLocks noChangeAspect="1"/>
          </p:cNvPicPr>
          <p:nvPr/>
        </p:nvPicPr>
        <p:blipFill>
          <a:blip r:embed="rId3"/>
          <a:stretch>
            <a:fillRect/>
          </a:stretch>
        </p:blipFill>
        <p:spPr>
          <a:xfrm>
            <a:off x="0" y="1124744"/>
            <a:ext cx="8748464" cy="5256584"/>
          </a:xfrm>
          <a:prstGeom prst="rect">
            <a:avLst/>
          </a:prstGeom>
        </p:spPr>
      </p:pic>
    </p:spTree>
    <p:extLst>
      <p:ext uri="{BB962C8B-B14F-4D97-AF65-F5344CB8AC3E}">
        <p14:creationId xmlns:p14="http://schemas.microsoft.com/office/powerpoint/2010/main" val="11372111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179512" y="488896"/>
            <a:ext cx="8856984" cy="1077218"/>
          </a:xfrm>
          <a:prstGeom prst="rect">
            <a:avLst/>
          </a:prstGeom>
          <a:noFill/>
        </p:spPr>
        <p:txBody>
          <a:bodyPr wrap="square" rtlCol="0">
            <a:spAutoFit/>
          </a:bodyPr>
          <a:lstStyle/>
          <a:p>
            <a:r>
              <a:rPr lang="en-GB" sz="3200" b="1" dirty="0" smtClean="0"/>
              <a:t>What </a:t>
            </a:r>
            <a:r>
              <a:rPr lang="en-GB" sz="3200" b="1" dirty="0" err="1" smtClean="0"/>
              <a:t>headteachers</a:t>
            </a:r>
            <a:r>
              <a:rPr lang="en-GB" sz="3200" b="1" dirty="0" smtClean="0"/>
              <a:t> said - findings from surveys and interviews </a:t>
            </a:r>
            <a:endParaRPr lang="en-GB" sz="3200" b="1" dirty="0"/>
          </a:p>
        </p:txBody>
      </p:sp>
      <p:sp>
        <p:nvSpPr>
          <p:cNvPr id="3" name="TextBox 2"/>
          <p:cNvSpPr txBox="1"/>
          <p:nvPr/>
        </p:nvSpPr>
        <p:spPr>
          <a:xfrm>
            <a:off x="15804" y="1566114"/>
            <a:ext cx="9020692" cy="4478149"/>
          </a:xfrm>
          <a:prstGeom prst="rect">
            <a:avLst/>
          </a:prstGeom>
          <a:noFill/>
        </p:spPr>
        <p:txBody>
          <a:bodyPr wrap="square" rtlCol="0">
            <a:spAutoFit/>
          </a:bodyPr>
          <a:lstStyle/>
          <a:p>
            <a:pPr marL="285750" lvl="0" indent="-285750">
              <a:buFont typeface="Arial" panose="020B0604020202020204" pitchFamily="34" charset="0"/>
              <a:buChar char="•"/>
            </a:pPr>
            <a:r>
              <a:rPr lang="en-GB" sz="1900" dirty="0" err="1" smtClean="0"/>
              <a:t>Headteachers</a:t>
            </a:r>
            <a:r>
              <a:rPr lang="en-GB" sz="1900" dirty="0" smtClean="0"/>
              <a:t> enjoy </a:t>
            </a:r>
            <a:r>
              <a:rPr lang="en-GB" sz="1900" dirty="0"/>
              <a:t>being able to make a difference, seeing pupils </a:t>
            </a:r>
            <a:r>
              <a:rPr lang="en-GB" sz="1900" dirty="0" smtClean="0"/>
              <a:t>achieve, privileged </a:t>
            </a:r>
            <a:r>
              <a:rPr lang="en-GB" sz="1900" dirty="0"/>
              <a:t>to be in </a:t>
            </a:r>
            <a:r>
              <a:rPr lang="en-GB" sz="1900" dirty="0" smtClean="0"/>
              <a:t>role and want to continue</a:t>
            </a:r>
          </a:p>
          <a:p>
            <a:pPr marL="285750" lvl="0" indent="-285750">
              <a:buFont typeface="Arial" panose="020B0604020202020204" pitchFamily="34" charset="0"/>
              <a:buChar char="•"/>
            </a:pPr>
            <a:r>
              <a:rPr lang="en-GB" sz="1900" dirty="0" smtClean="0"/>
              <a:t>Workload, hours (</a:t>
            </a:r>
            <a:r>
              <a:rPr lang="en-GB" sz="1900" dirty="0" err="1"/>
              <a:t>h</a:t>
            </a:r>
            <a:r>
              <a:rPr lang="en-GB" sz="1900" dirty="0" err="1" smtClean="0"/>
              <a:t>eadteachers</a:t>
            </a:r>
            <a:r>
              <a:rPr lang="en-GB" sz="1900" dirty="0" smtClean="0"/>
              <a:t> and their staff)</a:t>
            </a:r>
          </a:p>
          <a:p>
            <a:pPr marL="285750" lvl="0" indent="-285750">
              <a:buFont typeface="Arial" panose="020B0604020202020204" pitchFamily="34" charset="0"/>
              <a:buChar char="•"/>
            </a:pPr>
            <a:r>
              <a:rPr lang="en-GB" sz="1900" dirty="0" smtClean="0"/>
              <a:t>School funding</a:t>
            </a:r>
          </a:p>
          <a:p>
            <a:pPr marL="285750" lvl="0" indent="-285750">
              <a:buFont typeface="Arial" panose="020B0604020202020204" pitchFamily="34" charset="0"/>
              <a:buChar char="•"/>
            </a:pPr>
            <a:r>
              <a:rPr lang="en-GB" sz="1900" dirty="0" smtClean="0"/>
              <a:t>Rapid </a:t>
            </a:r>
            <a:r>
              <a:rPr lang="en-GB" sz="1900" dirty="0"/>
              <a:t>pace of change in the Welsh education </a:t>
            </a:r>
            <a:r>
              <a:rPr lang="en-GB" sz="1900" dirty="0" smtClean="0"/>
              <a:t>system</a:t>
            </a:r>
          </a:p>
          <a:p>
            <a:pPr marL="285750" indent="-285750">
              <a:buFont typeface="Arial" panose="020B0604020202020204" pitchFamily="34" charset="0"/>
              <a:buChar char="•"/>
            </a:pPr>
            <a:r>
              <a:rPr lang="en-GB" sz="1900" dirty="0" smtClean="0"/>
              <a:t>Managerial, administrative, technical, other tasks deflect from core purpose and disincentive to becoming a </a:t>
            </a:r>
            <a:r>
              <a:rPr lang="en-GB" sz="1900" dirty="0" err="1" smtClean="0"/>
              <a:t>headteacher</a:t>
            </a:r>
            <a:r>
              <a:rPr lang="en-GB" sz="1900" dirty="0" smtClean="0"/>
              <a:t>, deputy, assistant </a:t>
            </a:r>
          </a:p>
          <a:p>
            <a:pPr marL="285750" indent="-285750">
              <a:buFont typeface="Arial" panose="020B0604020202020204" pitchFamily="34" charset="0"/>
              <a:buChar char="•"/>
            </a:pPr>
            <a:r>
              <a:rPr lang="en-GB" sz="1900" dirty="0" smtClean="0"/>
              <a:t>Layers </a:t>
            </a:r>
            <a:r>
              <a:rPr lang="en-GB" sz="1900" dirty="0"/>
              <a:t>of </a:t>
            </a:r>
            <a:r>
              <a:rPr lang="en-GB" sz="1900" dirty="0" smtClean="0"/>
              <a:t>accountability. Challenge welcomed</a:t>
            </a:r>
            <a:r>
              <a:rPr lang="en-GB" sz="1900" dirty="0"/>
              <a:t>, but </a:t>
            </a:r>
            <a:r>
              <a:rPr lang="en-GB" sz="1900" dirty="0" smtClean="0"/>
              <a:t>duplication / inconsistency</a:t>
            </a:r>
            <a:endParaRPr lang="en-GB" sz="1900" dirty="0"/>
          </a:p>
          <a:p>
            <a:pPr marL="742950" lvl="1" indent="-285750">
              <a:buFont typeface="Arial" panose="020B0604020202020204" pitchFamily="34" charset="0"/>
              <a:buChar char="•"/>
            </a:pPr>
            <a:r>
              <a:rPr lang="en-GB" sz="1900" dirty="0" smtClean="0"/>
              <a:t>WG, Estyn, consortia, local authorities, governors</a:t>
            </a:r>
          </a:p>
          <a:p>
            <a:pPr marL="742950" lvl="1" indent="-285750">
              <a:buFont typeface="Arial" panose="020B0604020202020204" pitchFamily="34" charset="0"/>
              <a:buChar char="•"/>
            </a:pPr>
            <a:r>
              <a:rPr lang="en-GB" sz="1900" dirty="0" smtClean="0"/>
              <a:t>Managing </a:t>
            </a:r>
            <a:r>
              <a:rPr lang="en-GB" sz="1900" dirty="0"/>
              <a:t>the expectations of parents</a:t>
            </a:r>
          </a:p>
          <a:p>
            <a:pPr marL="742950" lvl="1" indent="-285750">
              <a:buFont typeface="Arial" panose="020B0604020202020204" pitchFamily="34" charset="0"/>
              <a:buChar char="•"/>
            </a:pPr>
            <a:r>
              <a:rPr lang="en-GB" sz="1900" dirty="0" smtClean="0"/>
              <a:t>Strength</a:t>
            </a:r>
            <a:r>
              <a:rPr lang="en-GB" sz="1900" dirty="0"/>
              <a:t>, composition and engagement levels of </a:t>
            </a:r>
            <a:r>
              <a:rPr lang="en-GB" sz="1900" dirty="0" smtClean="0"/>
              <a:t>governing body</a:t>
            </a:r>
          </a:p>
          <a:p>
            <a:pPr marL="742950" lvl="1" indent="-285750">
              <a:buFont typeface="Arial" panose="020B0604020202020204" pitchFamily="34" charset="0"/>
              <a:buChar char="•"/>
            </a:pPr>
            <a:r>
              <a:rPr lang="en-GB" sz="1900" dirty="0"/>
              <a:t>Perceptions of job security – ‘premier league football manager mentality</a:t>
            </a:r>
            <a:r>
              <a:rPr lang="en-GB" sz="1900" dirty="0" smtClean="0"/>
              <a:t>’ </a:t>
            </a:r>
            <a:endParaRPr lang="en-GB" sz="1900" dirty="0"/>
          </a:p>
          <a:p>
            <a:pPr marL="285750" indent="-285750">
              <a:buFont typeface="Arial" panose="020B0604020202020204" pitchFamily="34" charset="0"/>
              <a:buChar char="•"/>
            </a:pPr>
            <a:r>
              <a:rPr lang="en-GB" sz="1900" dirty="0"/>
              <a:t>Erosion of local authority services</a:t>
            </a:r>
          </a:p>
          <a:p>
            <a:pPr marL="285750" indent="-285750">
              <a:buFont typeface="Arial" panose="020B0604020202020204" pitchFamily="34" charset="0"/>
              <a:buChar char="•"/>
            </a:pPr>
            <a:r>
              <a:rPr lang="en-GB" sz="1900" dirty="0" smtClean="0"/>
              <a:t>Improve </a:t>
            </a:r>
            <a:r>
              <a:rPr lang="en-GB" sz="1900" dirty="0"/>
              <a:t>professional development for </a:t>
            </a:r>
            <a:r>
              <a:rPr lang="en-GB" sz="1900" dirty="0" err="1" smtClean="0"/>
              <a:t>headteachers</a:t>
            </a:r>
            <a:r>
              <a:rPr lang="en-GB" sz="1900" dirty="0" smtClean="0"/>
              <a:t> </a:t>
            </a:r>
            <a:r>
              <a:rPr lang="en-GB" sz="1900" dirty="0"/>
              <a:t>and deputies and make more consistent across </a:t>
            </a:r>
            <a:r>
              <a:rPr lang="en-GB" sz="1900" dirty="0" smtClean="0"/>
              <a:t>Wales</a:t>
            </a:r>
            <a:endParaRPr lang="en-GB" sz="1900" dirty="0"/>
          </a:p>
        </p:txBody>
      </p:sp>
    </p:spTree>
    <p:extLst>
      <p:ext uri="{BB962C8B-B14F-4D97-AF65-F5344CB8AC3E}">
        <p14:creationId xmlns:p14="http://schemas.microsoft.com/office/powerpoint/2010/main" val="1470499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152197" y="476672"/>
            <a:ext cx="7272808" cy="584775"/>
          </a:xfrm>
          <a:prstGeom prst="rect">
            <a:avLst/>
          </a:prstGeom>
          <a:noFill/>
        </p:spPr>
        <p:txBody>
          <a:bodyPr wrap="square" rtlCol="0">
            <a:spAutoFit/>
          </a:bodyPr>
          <a:lstStyle/>
          <a:p>
            <a:r>
              <a:rPr lang="en-GB" sz="3200" b="1" dirty="0" smtClean="0"/>
              <a:t>Comments from </a:t>
            </a:r>
            <a:r>
              <a:rPr lang="en-GB" sz="3200" b="1" dirty="0" err="1" smtClean="0"/>
              <a:t>headteachers</a:t>
            </a:r>
            <a:endParaRPr lang="en-GB" sz="3200" b="1" dirty="0"/>
          </a:p>
        </p:txBody>
      </p:sp>
      <p:sp>
        <p:nvSpPr>
          <p:cNvPr id="3" name="TextBox 2"/>
          <p:cNvSpPr txBox="1"/>
          <p:nvPr/>
        </p:nvSpPr>
        <p:spPr>
          <a:xfrm>
            <a:off x="157758" y="1085261"/>
            <a:ext cx="8740283" cy="4524315"/>
          </a:xfrm>
          <a:prstGeom prst="rect">
            <a:avLst/>
          </a:prstGeom>
          <a:noFill/>
        </p:spPr>
        <p:txBody>
          <a:bodyPr wrap="square" rtlCol="0">
            <a:spAutoFit/>
          </a:bodyPr>
          <a:lstStyle/>
          <a:p>
            <a:pPr marL="285750" indent="-285750">
              <a:buFont typeface="Arial" panose="020B0604020202020204" pitchFamily="34" charset="0"/>
              <a:buChar char="•"/>
            </a:pPr>
            <a:r>
              <a:rPr lang="en-GB" sz="2400" dirty="0" smtClean="0"/>
              <a:t>Resolve / improve issues raised on previous slide</a:t>
            </a:r>
          </a:p>
          <a:p>
            <a:pPr marL="285750" indent="-285750">
              <a:buFont typeface="Arial" panose="020B0604020202020204" pitchFamily="34" charset="0"/>
              <a:buChar char="•"/>
            </a:pPr>
            <a:r>
              <a:rPr lang="en-GB" sz="2400" dirty="0" smtClean="0"/>
              <a:t>Improve </a:t>
            </a:r>
            <a:r>
              <a:rPr lang="en-GB" sz="2400" dirty="0"/>
              <a:t>CPD arrangements for </a:t>
            </a:r>
            <a:r>
              <a:rPr lang="en-GB" sz="2400" dirty="0" err="1" smtClean="0"/>
              <a:t>headteachers</a:t>
            </a:r>
            <a:r>
              <a:rPr lang="en-GB" sz="2400" dirty="0" smtClean="0"/>
              <a:t> </a:t>
            </a:r>
            <a:r>
              <a:rPr lang="en-GB" sz="2400" dirty="0"/>
              <a:t>and deputies</a:t>
            </a:r>
          </a:p>
          <a:p>
            <a:pPr marL="742950" lvl="1" indent="-285750">
              <a:buFont typeface="Arial" panose="020B0604020202020204" pitchFamily="34" charset="0"/>
              <a:buChar char="•"/>
            </a:pPr>
            <a:r>
              <a:rPr lang="en-GB" sz="2000" dirty="0" smtClean="0"/>
              <a:t>Review and improve NPQH</a:t>
            </a:r>
          </a:p>
          <a:p>
            <a:pPr marL="742950" lvl="1" indent="-285750">
              <a:buFont typeface="Arial" panose="020B0604020202020204" pitchFamily="34" charset="0"/>
              <a:buChar char="•"/>
            </a:pPr>
            <a:r>
              <a:rPr lang="en-GB" sz="2000" dirty="0"/>
              <a:t>Support for the period between NPQH to taking on a headship (</a:t>
            </a:r>
            <a:r>
              <a:rPr lang="en-GB" sz="2000" dirty="0" smtClean="0"/>
              <a:t>currency)</a:t>
            </a:r>
            <a:endParaRPr lang="en-GB" sz="2000" dirty="0"/>
          </a:p>
          <a:p>
            <a:pPr marL="742950" lvl="1" indent="-285750">
              <a:buFont typeface="Arial" panose="020B0604020202020204" pitchFamily="34" charset="0"/>
              <a:buChar char="•"/>
            </a:pPr>
            <a:r>
              <a:rPr lang="en-GB" sz="2000" dirty="0" smtClean="0"/>
              <a:t>‘</a:t>
            </a:r>
            <a:r>
              <a:rPr lang="en-GB" sz="2000" dirty="0"/>
              <a:t>Menu’ of quality assured courses deemed suitable for </a:t>
            </a:r>
            <a:r>
              <a:rPr lang="en-GB" sz="2000" dirty="0" err="1" smtClean="0"/>
              <a:t>headteachers</a:t>
            </a:r>
            <a:endParaRPr lang="en-GB" sz="2000" dirty="0"/>
          </a:p>
          <a:p>
            <a:pPr marL="742950" lvl="1" indent="-285750">
              <a:buFont typeface="Arial" panose="020B0604020202020204" pitchFamily="34" charset="0"/>
              <a:buChar char="•"/>
            </a:pPr>
            <a:r>
              <a:rPr lang="en-GB" sz="2000" dirty="0" smtClean="0"/>
              <a:t>Induction </a:t>
            </a:r>
            <a:r>
              <a:rPr lang="en-GB" sz="2000" dirty="0"/>
              <a:t>for new </a:t>
            </a:r>
            <a:r>
              <a:rPr lang="en-GB" sz="2000" dirty="0" err="1" smtClean="0"/>
              <a:t>headteachers</a:t>
            </a:r>
            <a:endParaRPr lang="en-GB" sz="2000" dirty="0"/>
          </a:p>
          <a:p>
            <a:pPr marL="1200150" lvl="2" indent="-285750">
              <a:buFont typeface="Arial" panose="020B0604020202020204" pitchFamily="34" charset="0"/>
              <a:buChar char="•"/>
            </a:pPr>
            <a:r>
              <a:rPr lang="en-GB" sz="2000" dirty="0" smtClean="0"/>
              <a:t>Structured</a:t>
            </a:r>
            <a:r>
              <a:rPr lang="en-GB" sz="2000" dirty="0"/>
              <a:t>, formal mentoring arrangements for new </a:t>
            </a:r>
            <a:r>
              <a:rPr lang="en-GB" sz="2000" dirty="0" err="1" smtClean="0"/>
              <a:t>headteachers</a:t>
            </a:r>
            <a:r>
              <a:rPr lang="en-GB" sz="2000" dirty="0" smtClean="0"/>
              <a:t> </a:t>
            </a:r>
            <a:r>
              <a:rPr lang="en-GB" sz="2000" dirty="0"/>
              <a:t>and deputies – independent of accountability systems</a:t>
            </a:r>
          </a:p>
          <a:p>
            <a:pPr marL="1200150" lvl="2" indent="-285750">
              <a:buFont typeface="Arial" panose="020B0604020202020204" pitchFamily="34" charset="0"/>
              <a:buChar char="•"/>
            </a:pPr>
            <a:r>
              <a:rPr lang="en-GB" sz="2000" dirty="0" smtClean="0"/>
              <a:t>Opportunities </a:t>
            </a:r>
            <a:r>
              <a:rPr lang="en-GB" sz="2000" dirty="0"/>
              <a:t>for </a:t>
            </a:r>
            <a:r>
              <a:rPr lang="en-GB" sz="2000" dirty="0" smtClean="0"/>
              <a:t>networking / </a:t>
            </a:r>
            <a:r>
              <a:rPr lang="en-GB" sz="2000" dirty="0" err="1" smtClean="0"/>
              <a:t>headteacher</a:t>
            </a:r>
            <a:r>
              <a:rPr lang="en-GB" sz="2000" dirty="0" smtClean="0"/>
              <a:t> away day</a:t>
            </a:r>
            <a:endParaRPr lang="en-GB" sz="2000" dirty="0"/>
          </a:p>
          <a:p>
            <a:pPr marL="742950" lvl="1" indent="-285750">
              <a:buFont typeface="Arial" panose="020B0604020202020204" pitchFamily="34" charset="0"/>
              <a:buChar char="•"/>
            </a:pPr>
            <a:r>
              <a:rPr lang="en-GB" sz="2000" dirty="0" smtClean="0"/>
              <a:t>Ongoing CPD for </a:t>
            </a:r>
            <a:r>
              <a:rPr lang="en-GB" sz="2000" dirty="0" err="1" smtClean="0"/>
              <a:t>headteachers</a:t>
            </a:r>
            <a:endParaRPr lang="en-GB" sz="2000" dirty="0" smtClean="0"/>
          </a:p>
          <a:p>
            <a:pPr marL="1200150" lvl="2" indent="-285750">
              <a:buFont typeface="Arial" panose="020B0604020202020204" pitchFamily="34" charset="0"/>
              <a:buChar char="•"/>
            </a:pPr>
            <a:r>
              <a:rPr lang="en-GB" sz="2000" dirty="0" smtClean="0"/>
              <a:t>Structured </a:t>
            </a:r>
            <a:r>
              <a:rPr lang="en-GB" sz="2000" dirty="0"/>
              <a:t>arrangements </a:t>
            </a:r>
            <a:r>
              <a:rPr lang="en-GB" sz="2000" dirty="0" smtClean="0"/>
              <a:t>to view different leadership styles and schools</a:t>
            </a:r>
          </a:p>
          <a:p>
            <a:pPr marL="1200150" lvl="2" indent="-285750">
              <a:buFont typeface="Arial" panose="020B0604020202020204" pitchFamily="34" charset="0"/>
              <a:buChar char="•"/>
            </a:pPr>
            <a:r>
              <a:rPr lang="en-GB" sz="2000" dirty="0" smtClean="0"/>
              <a:t>Collaboration between schools that is not forced</a:t>
            </a:r>
            <a:endParaRPr lang="en-GB" sz="2000" dirty="0"/>
          </a:p>
          <a:p>
            <a:pPr marL="1200150" lvl="2" indent="-285750">
              <a:buFont typeface="Arial" panose="020B0604020202020204" pitchFamily="34" charset="0"/>
              <a:buChar char="•"/>
            </a:pPr>
            <a:r>
              <a:rPr lang="en-GB" sz="2000" dirty="0" smtClean="0"/>
              <a:t>Opportunities for secondments to gain experience elsewhere</a:t>
            </a:r>
          </a:p>
        </p:txBody>
      </p:sp>
      <p:sp>
        <p:nvSpPr>
          <p:cNvPr id="2" name="TextBox 1"/>
          <p:cNvSpPr txBox="1"/>
          <p:nvPr/>
        </p:nvSpPr>
        <p:spPr>
          <a:xfrm>
            <a:off x="387439" y="5733256"/>
            <a:ext cx="8280920" cy="461665"/>
          </a:xfrm>
          <a:prstGeom prst="rect">
            <a:avLst/>
          </a:prstGeom>
          <a:noFill/>
        </p:spPr>
        <p:txBody>
          <a:bodyPr wrap="square" rtlCol="0">
            <a:spAutoFit/>
          </a:bodyPr>
          <a:lstStyle/>
          <a:p>
            <a:pPr algn="ctr"/>
            <a:r>
              <a:rPr lang="en-GB" sz="2400" dirty="0" smtClean="0"/>
              <a:t>Thank you to all who have participated in our research</a:t>
            </a:r>
            <a:endParaRPr lang="en-GB" sz="2400" dirty="0"/>
          </a:p>
        </p:txBody>
      </p:sp>
    </p:spTree>
    <p:extLst>
      <p:ext uri="{BB962C8B-B14F-4D97-AF65-F5344CB8AC3E}">
        <p14:creationId xmlns:p14="http://schemas.microsoft.com/office/powerpoint/2010/main" val="37530223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07504" y="324815"/>
            <a:ext cx="7344816" cy="1143000"/>
          </a:xfrm>
        </p:spPr>
        <p:txBody>
          <a:bodyPr>
            <a:normAutofit/>
          </a:bodyPr>
          <a:lstStyle/>
          <a:p>
            <a:pPr algn="l"/>
            <a:r>
              <a:rPr lang="en-GB" sz="3200" b="1" dirty="0" smtClean="0"/>
              <a:t>Overview</a:t>
            </a:r>
            <a:endParaRPr lang="en-GB" sz="3200" b="1" dirty="0"/>
          </a:p>
        </p:txBody>
      </p:sp>
      <p:sp>
        <p:nvSpPr>
          <p:cNvPr id="9" name="Content Placeholder 8"/>
          <p:cNvSpPr>
            <a:spLocks noGrp="1"/>
          </p:cNvSpPr>
          <p:nvPr>
            <p:ph idx="1"/>
          </p:nvPr>
        </p:nvSpPr>
        <p:spPr>
          <a:xfrm>
            <a:off x="107504" y="1467815"/>
            <a:ext cx="8229600" cy="4372674"/>
          </a:xfrm>
        </p:spPr>
        <p:txBody>
          <a:bodyPr>
            <a:normAutofit fontScale="92500" lnSpcReduction="20000"/>
          </a:bodyPr>
          <a:lstStyle/>
          <a:p>
            <a:r>
              <a:rPr lang="en-GB" dirty="0"/>
              <a:t>W</a:t>
            </a:r>
            <a:r>
              <a:rPr lang="en-GB" dirty="0" smtClean="0"/>
              <a:t>hat data tells us: picture in Wales</a:t>
            </a:r>
          </a:p>
          <a:p>
            <a:pPr lvl="1"/>
            <a:r>
              <a:rPr lang="en-GB" dirty="0" err="1" smtClean="0"/>
              <a:t>Headteachers</a:t>
            </a:r>
            <a:r>
              <a:rPr lang="en-GB" dirty="0" smtClean="0"/>
              <a:t> </a:t>
            </a:r>
            <a:r>
              <a:rPr lang="en-GB" sz="1800" dirty="0"/>
              <a:t>(slides </a:t>
            </a:r>
            <a:r>
              <a:rPr lang="en-GB" sz="1800" dirty="0" smtClean="0"/>
              <a:t>3 to 9)</a:t>
            </a:r>
          </a:p>
          <a:p>
            <a:pPr lvl="1"/>
            <a:r>
              <a:rPr lang="en-GB" dirty="0" smtClean="0"/>
              <a:t>Deputy and assistant </a:t>
            </a:r>
            <a:r>
              <a:rPr lang="en-GB" dirty="0" err="1" smtClean="0"/>
              <a:t>headteachers</a:t>
            </a:r>
            <a:r>
              <a:rPr lang="en-GB" dirty="0" smtClean="0"/>
              <a:t> </a:t>
            </a:r>
            <a:r>
              <a:rPr lang="en-GB" sz="1800" dirty="0"/>
              <a:t>(</a:t>
            </a:r>
            <a:r>
              <a:rPr lang="en-GB" sz="1800" dirty="0" smtClean="0"/>
              <a:t>slides 10 to 12)</a:t>
            </a:r>
          </a:p>
          <a:p>
            <a:r>
              <a:rPr lang="en-GB" dirty="0" smtClean="0"/>
              <a:t>Fitness </a:t>
            </a:r>
            <a:r>
              <a:rPr lang="en-GB" dirty="0"/>
              <a:t>to </a:t>
            </a:r>
            <a:r>
              <a:rPr lang="en-GB" dirty="0" smtClean="0"/>
              <a:t>practise </a:t>
            </a:r>
            <a:r>
              <a:rPr lang="en-GB" sz="1800" dirty="0" smtClean="0"/>
              <a:t>(slide 13)</a:t>
            </a:r>
            <a:endParaRPr lang="en-GB" sz="1800" dirty="0"/>
          </a:p>
          <a:p>
            <a:pPr marL="342900" lvl="1" indent="-342900">
              <a:buFont typeface="Arial" panose="020B0604020202020204" pitchFamily="34" charset="0"/>
              <a:buChar char="•"/>
            </a:pPr>
            <a:r>
              <a:rPr lang="en-GB" sz="3200" dirty="0" smtClean="0"/>
              <a:t>Recruitment and retention </a:t>
            </a:r>
            <a:r>
              <a:rPr lang="en-GB" sz="1800" dirty="0" smtClean="0"/>
              <a:t>(slides 14 </a:t>
            </a:r>
            <a:r>
              <a:rPr lang="en-GB" sz="1800" dirty="0"/>
              <a:t>to 19)</a:t>
            </a:r>
          </a:p>
          <a:p>
            <a:pPr lvl="1"/>
            <a:r>
              <a:rPr lang="en-GB" sz="3200" dirty="0"/>
              <a:t>NPQH </a:t>
            </a:r>
            <a:r>
              <a:rPr lang="en-GB" sz="1800" dirty="0"/>
              <a:t>(slides </a:t>
            </a:r>
            <a:r>
              <a:rPr lang="en-GB" sz="1800" dirty="0" smtClean="0"/>
              <a:t>15 </a:t>
            </a:r>
            <a:r>
              <a:rPr lang="en-GB" sz="1800" dirty="0"/>
              <a:t>to </a:t>
            </a:r>
            <a:r>
              <a:rPr lang="en-GB" sz="1800" dirty="0" smtClean="0"/>
              <a:t>16)</a:t>
            </a:r>
            <a:endParaRPr lang="en-GB" sz="1800" dirty="0"/>
          </a:p>
          <a:p>
            <a:pPr lvl="1"/>
            <a:r>
              <a:rPr lang="en-GB" sz="3200" dirty="0" smtClean="0"/>
              <a:t>Qualitative findings </a:t>
            </a:r>
            <a:r>
              <a:rPr lang="en-GB" sz="1800" dirty="0" smtClean="0"/>
              <a:t>(slides 17 </a:t>
            </a:r>
            <a:r>
              <a:rPr lang="en-GB" sz="1800" dirty="0"/>
              <a:t>to 19)</a:t>
            </a:r>
          </a:p>
          <a:p>
            <a:pPr marL="342900" lvl="1" indent="-342900">
              <a:buFont typeface="Arial" panose="020B0604020202020204" pitchFamily="34" charset="0"/>
              <a:buChar char="•"/>
            </a:pPr>
            <a:r>
              <a:rPr lang="en-GB" sz="3200" dirty="0"/>
              <a:t>Insights from other countries </a:t>
            </a:r>
            <a:r>
              <a:rPr lang="en-GB" sz="1900" dirty="0" smtClean="0"/>
              <a:t>(slide 20)</a:t>
            </a:r>
          </a:p>
          <a:p>
            <a:pPr marL="342900" lvl="1" indent="-342900">
              <a:buFont typeface="Arial" panose="020B0604020202020204" pitchFamily="34" charset="0"/>
              <a:buChar char="•"/>
            </a:pPr>
            <a:r>
              <a:rPr lang="en-GB" sz="3200" dirty="0"/>
              <a:t>Policy recommendations </a:t>
            </a:r>
            <a:r>
              <a:rPr lang="en-GB" sz="1900" dirty="0" smtClean="0"/>
              <a:t>(slide 21)</a:t>
            </a:r>
          </a:p>
          <a:p>
            <a:pPr marL="342900" lvl="1" indent="-342900">
              <a:buFont typeface="Arial" panose="020B0604020202020204" pitchFamily="34" charset="0"/>
              <a:buChar char="•"/>
            </a:pPr>
            <a:endParaRPr lang="en-GB" sz="3200" dirty="0" smtClean="0"/>
          </a:p>
          <a:p>
            <a:pPr marL="342900" lvl="1" indent="-342900">
              <a:buFont typeface="Arial" panose="020B0604020202020204" pitchFamily="34" charset="0"/>
              <a:buChar char="•"/>
            </a:pPr>
            <a:endParaRPr lang="en-GB" sz="3200" dirty="0"/>
          </a:p>
          <a:p>
            <a:pPr lvl="1"/>
            <a:endParaRPr lang="en-GB" dirty="0" smtClean="0"/>
          </a:p>
          <a:p>
            <a:endParaRPr lang="en-GB" dirty="0" smtClean="0"/>
          </a:p>
          <a:p>
            <a:endParaRPr lang="en-GB" dirty="0"/>
          </a:p>
        </p:txBody>
      </p:sp>
    </p:spTree>
    <p:extLst>
      <p:ext uri="{BB962C8B-B14F-4D97-AF65-F5344CB8AC3E}">
        <p14:creationId xmlns:p14="http://schemas.microsoft.com/office/powerpoint/2010/main" val="30169395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Box 52"/>
          <p:cNvSpPr txBox="1"/>
          <p:nvPr/>
        </p:nvSpPr>
        <p:spPr>
          <a:xfrm>
            <a:off x="173865" y="493669"/>
            <a:ext cx="7272808" cy="584775"/>
          </a:xfrm>
          <a:prstGeom prst="rect">
            <a:avLst/>
          </a:prstGeom>
          <a:noFill/>
        </p:spPr>
        <p:txBody>
          <a:bodyPr wrap="square" rtlCol="0">
            <a:spAutoFit/>
          </a:bodyPr>
          <a:lstStyle/>
          <a:p>
            <a:r>
              <a:rPr lang="en-GB" sz="3200" b="1" dirty="0" smtClean="0"/>
              <a:t>Insights from other countries</a:t>
            </a:r>
            <a:endParaRPr lang="en-GB" sz="3200" b="1" dirty="0"/>
          </a:p>
        </p:txBody>
      </p:sp>
      <p:graphicFrame>
        <p:nvGraphicFramePr>
          <p:cNvPr id="2" name="Table 1"/>
          <p:cNvGraphicFramePr>
            <a:graphicFrameLocks noGrp="1"/>
          </p:cNvGraphicFramePr>
          <p:nvPr>
            <p:extLst>
              <p:ext uri="{D42A27DB-BD31-4B8C-83A1-F6EECF244321}">
                <p14:modId xmlns:p14="http://schemas.microsoft.com/office/powerpoint/2010/main" val="1102028064"/>
              </p:ext>
            </p:extLst>
          </p:nvPr>
        </p:nvGraphicFramePr>
        <p:xfrm>
          <a:off x="251520" y="4027087"/>
          <a:ext cx="8640960" cy="2529840"/>
        </p:xfrm>
        <a:graphic>
          <a:graphicData uri="http://schemas.openxmlformats.org/drawingml/2006/table">
            <a:tbl>
              <a:tblPr firstRow="1" bandRow="1">
                <a:tableStyleId>{5C22544A-7EE6-4342-B048-85BDC9FD1C3A}</a:tableStyleId>
              </a:tblPr>
              <a:tblGrid>
                <a:gridCol w="1222777"/>
                <a:gridCol w="7418183"/>
              </a:tblGrid>
              <a:tr h="13663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tx1"/>
                          </a:solidFill>
                          <a:effectLst/>
                          <a:latin typeface="+mn-lt"/>
                          <a:ea typeface="+mn-ea"/>
                          <a:cs typeface="+mn-cs"/>
                        </a:rPr>
                        <a:t>South Australia</a:t>
                      </a:r>
                    </a:p>
                    <a:p>
                      <a:endParaRPr lang="en-GB" sz="1600"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0" kern="1200" dirty="0" smtClean="0">
                          <a:solidFill>
                            <a:schemeClr val="tx1"/>
                          </a:solidFill>
                          <a:effectLst/>
                          <a:latin typeface="+mn-lt"/>
                          <a:ea typeface="+mn-ea"/>
                          <a:cs typeface="+mn-cs"/>
                        </a:rPr>
                        <a:t>New school and preschool leaders are offered the opportunity to be paired with an experienced or recently retired leader as a mentor as part of the Leader Advisor Programme. The leader advisor provides support and guidance in the first two terms of a new leader’s role. After the first two terms, the new leader will complete the Graduate Diploma of Strategic Leadership. The diploma is offered by the Department for Education and Child Development free of charge to all newly appointed government school and preschool leaders.</a:t>
                      </a:r>
                    </a:p>
                  </a:txBody>
                  <a:tcPr>
                    <a:solidFill>
                      <a:schemeClr val="bg1"/>
                    </a:solidFill>
                  </a:tcPr>
                </a:tc>
              </a:tr>
              <a:tr h="277907">
                <a:tc>
                  <a:txBody>
                    <a:bodyPr/>
                    <a:lstStyle/>
                    <a:p>
                      <a:endParaRPr lang="en-GB"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kern="1200" dirty="0" smtClean="0">
                        <a:solidFill>
                          <a:schemeClr val="dk1"/>
                        </a:solidFill>
                        <a:effectLst/>
                        <a:latin typeface="+mn-lt"/>
                        <a:ea typeface="+mn-ea"/>
                        <a:cs typeface="+mn-cs"/>
                      </a:endParaRPr>
                    </a:p>
                  </a:txBody>
                  <a:tcPr>
                    <a:solidFill>
                      <a:schemeClr val="bg1"/>
                    </a:solidFill>
                  </a:tcPr>
                </a:tc>
              </a:tr>
              <a:tr h="277907">
                <a:tc>
                  <a:txBody>
                    <a:bodyPr/>
                    <a:lstStyle/>
                    <a:p>
                      <a:endParaRPr lang="en-GB" dirty="0"/>
                    </a:p>
                  </a:txBody>
                  <a:tcPr>
                    <a:solidFill>
                      <a:schemeClr val="bg1"/>
                    </a:solidFill>
                  </a:tcPr>
                </a:tc>
                <a:tc>
                  <a:txBody>
                    <a:bodyPr/>
                    <a:lstStyle/>
                    <a:p>
                      <a:endParaRPr lang="en-GB" sz="1400" dirty="0"/>
                    </a:p>
                  </a:txBody>
                  <a:tcPr>
                    <a:solidFill>
                      <a:schemeClr val="bg1"/>
                    </a:solidFill>
                  </a:tcPr>
                </a:tc>
              </a:tr>
            </a:tbl>
          </a:graphicData>
        </a:graphic>
      </p:graphicFrame>
      <p:sp>
        <p:nvSpPr>
          <p:cNvPr id="4" name="TextBox 3"/>
          <p:cNvSpPr txBox="1"/>
          <p:nvPr/>
        </p:nvSpPr>
        <p:spPr>
          <a:xfrm>
            <a:off x="138247" y="1308189"/>
            <a:ext cx="8064896" cy="2462213"/>
          </a:xfrm>
          <a:prstGeom prst="rect">
            <a:avLst/>
          </a:prstGeom>
          <a:noFill/>
        </p:spPr>
        <p:txBody>
          <a:bodyPr wrap="square" rtlCol="0">
            <a:spAutoFit/>
          </a:bodyPr>
          <a:lstStyle/>
          <a:p>
            <a:pPr marL="285750" indent="-285750">
              <a:buFont typeface="Arial" panose="020B0604020202020204" pitchFamily="34" charset="0"/>
              <a:buChar char="•"/>
            </a:pPr>
            <a:r>
              <a:rPr lang="en-GB" sz="2200" dirty="0" smtClean="0"/>
              <a:t>Similar recruitment challenges in some countries</a:t>
            </a:r>
          </a:p>
          <a:p>
            <a:pPr marL="285750" indent="-285750">
              <a:buFont typeface="Arial" panose="020B0604020202020204" pitchFamily="34" charset="0"/>
              <a:buChar char="•"/>
            </a:pPr>
            <a:r>
              <a:rPr lang="en-GB" sz="2200" dirty="0" smtClean="0"/>
              <a:t>Qualification requirements: </a:t>
            </a:r>
          </a:p>
          <a:p>
            <a:pPr marL="742950" lvl="1" indent="-285750">
              <a:buFont typeface="Arial" panose="020B0604020202020204" pitchFamily="34" charset="0"/>
              <a:buChar char="•"/>
            </a:pPr>
            <a:r>
              <a:rPr lang="en-GB" sz="2200" dirty="0" smtClean="0"/>
              <a:t>NPQH withdrawn as a requirement in England </a:t>
            </a:r>
          </a:p>
          <a:p>
            <a:pPr marL="742950" lvl="1" indent="-285750">
              <a:buFont typeface="Arial" panose="020B0604020202020204" pitchFamily="34" charset="0"/>
              <a:buChar char="•"/>
            </a:pPr>
            <a:r>
              <a:rPr lang="en-GB" sz="2200" dirty="0" smtClean="0"/>
              <a:t>Not a requirement in Northern Ireland</a:t>
            </a:r>
          </a:p>
          <a:p>
            <a:pPr marL="742950" lvl="1" indent="-285750">
              <a:buFont typeface="Arial" panose="020B0604020202020204" pitchFamily="34" charset="0"/>
              <a:buChar char="•"/>
            </a:pPr>
            <a:r>
              <a:rPr lang="en-GB" sz="2200" dirty="0" err="1" smtClean="0"/>
              <a:t>Headteacher</a:t>
            </a:r>
            <a:r>
              <a:rPr lang="en-GB" sz="2200" dirty="0" smtClean="0"/>
              <a:t> qualification mandatory in Scotland from 2019</a:t>
            </a:r>
          </a:p>
          <a:p>
            <a:pPr marL="285750" indent="-285750">
              <a:buFont typeface="Arial" panose="020B0604020202020204" pitchFamily="34" charset="0"/>
              <a:buChar char="•"/>
            </a:pPr>
            <a:r>
              <a:rPr lang="en-GB" sz="2200" dirty="0" smtClean="0"/>
              <a:t>Leadership body: NCTL (England) and SCEL (Scotland)</a:t>
            </a:r>
          </a:p>
          <a:p>
            <a:pPr marL="285750" indent="-285750">
              <a:buFont typeface="Arial" panose="020B0604020202020204" pitchFamily="34" charset="0"/>
              <a:buChar char="•"/>
            </a:pPr>
            <a:r>
              <a:rPr lang="en-GB" sz="2200" dirty="0" smtClean="0"/>
              <a:t>Some good professional development examples in other countries </a:t>
            </a:r>
          </a:p>
        </p:txBody>
      </p:sp>
    </p:spTree>
    <p:extLst>
      <p:ext uri="{BB962C8B-B14F-4D97-AF65-F5344CB8AC3E}">
        <p14:creationId xmlns:p14="http://schemas.microsoft.com/office/powerpoint/2010/main" val="37316580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476672"/>
            <a:ext cx="7056784" cy="584775"/>
          </a:xfrm>
          <a:prstGeom prst="rect">
            <a:avLst/>
          </a:prstGeom>
          <a:noFill/>
        </p:spPr>
        <p:txBody>
          <a:bodyPr wrap="square" rtlCol="0">
            <a:spAutoFit/>
          </a:bodyPr>
          <a:lstStyle/>
          <a:p>
            <a:r>
              <a:rPr lang="en-GB" sz="3200" b="1" dirty="0" smtClean="0"/>
              <a:t>Policy recommendations</a:t>
            </a:r>
            <a:endParaRPr lang="en-GB" sz="3200" b="1" dirty="0"/>
          </a:p>
        </p:txBody>
      </p:sp>
      <p:sp>
        <p:nvSpPr>
          <p:cNvPr id="4" name="TextBox 3"/>
          <p:cNvSpPr txBox="1"/>
          <p:nvPr/>
        </p:nvSpPr>
        <p:spPr>
          <a:xfrm>
            <a:off x="179512" y="1124744"/>
            <a:ext cx="8568952" cy="4893647"/>
          </a:xfrm>
          <a:prstGeom prst="rect">
            <a:avLst/>
          </a:prstGeom>
          <a:noFill/>
        </p:spPr>
        <p:txBody>
          <a:bodyPr wrap="square" rtlCol="0">
            <a:spAutoFit/>
          </a:bodyPr>
          <a:lstStyle/>
          <a:p>
            <a:pPr marL="285750" indent="-285750">
              <a:buFont typeface="Arial" panose="020B0604020202020204" pitchFamily="34" charset="0"/>
              <a:buChar char="•"/>
            </a:pPr>
            <a:r>
              <a:rPr lang="en-GB" sz="2100" dirty="0"/>
              <a:t>Tackle issues raised</a:t>
            </a:r>
          </a:p>
          <a:p>
            <a:pPr marL="742950" lvl="1" indent="-285750">
              <a:buFont typeface="Arial" panose="020B0604020202020204" pitchFamily="34" charset="0"/>
              <a:buChar char="•"/>
            </a:pPr>
            <a:r>
              <a:rPr lang="en-GB" sz="2100" dirty="0"/>
              <a:t>Barriers to being head</a:t>
            </a:r>
          </a:p>
          <a:p>
            <a:pPr marL="742950" lvl="1" indent="-285750">
              <a:buFont typeface="Arial" panose="020B0604020202020204" pitchFamily="34" charset="0"/>
              <a:buChar char="•"/>
            </a:pPr>
            <a:r>
              <a:rPr lang="en-GB" sz="2100" dirty="0" smtClean="0"/>
              <a:t>Research </a:t>
            </a:r>
            <a:r>
              <a:rPr lang="en-GB" sz="2100" dirty="0"/>
              <a:t>to identify gender and ethnicity barriers to </a:t>
            </a:r>
            <a:r>
              <a:rPr lang="en-GB" sz="2100" dirty="0" smtClean="0"/>
              <a:t>headship</a:t>
            </a:r>
          </a:p>
          <a:p>
            <a:pPr marL="742950" lvl="1" indent="-285750">
              <a:buFont typeface="Arial" panose="020B0604020202020204" pitchFamily="34" charset="0"/>
              <a:buChar char="•"/>
            </a:pPr>
            <a:r>
              <a:rPr lang="en-GB" sz="2100" dirty="0" smtClean="0"/>
              <a:t>Support once in post</a:t>
            </a:r>
          </a:p>
          <a:p>
            <a:pPr marL="285750" indent="-285750">
              <a:buFont typeface="Arial" panose="020B0604020202020204" pitchFamily="34" charset="0"/>
              <a:buChar char="•"/>
            </a:pPr>
            <a:r>
              <a:rPr lang="en-GB" sz="2100" dirty="0" smtClean="0"/>
              <a:t>Monitor the age group 45-54, geography, phase</a:t>
            </a:r>
          </a:p>
          <a:p>
            <a:pPr marL="285750" indent="-285750">
              <a:buFont typeface="Arial" panose="020B0604020202020204" pitchFamily="34" charset="0"/>
              <a:buChar char="•"/>
            </a:pPr>
            <a:r>
              <a:rPr lang="en-GB" sz="2100" dirty="0"/>
              <a:t>C</a:t>
            </a:r>
            <a:r>
              <a:rPr lang="en-GB" sz="2100" dirty="0" smtClean="0"/>
              <a:t>ritically evaluate NPQH</a:t>
            </a:r>
          </a:p>
          <a:p>
            <a:pPr marL="285750" indent="-285750">
              <a:buFont typeface="Arial" panose="020B0604020202020204" pitchFamily="34" charset="0"/>
              <a:buChar char="•"/>
            </a:pPr>
            <a:r>
              <a:rPr lang="en-GB" sz="2100" dirty="0" smtClean="0"/>
              <a:t>Targeted and effective recruitment campaigns, including </a:t>
            </a:r>
            <a:r>
              <a:rPr lang="en-GB" sz="2100" dirty="0" err="1" smtClean="0"/>
              <a:t>headteachers</a:t>
            </a:r>
            <a:endParaRPr lang="en-GB" sz="2100" dirty="0" smtClean="0"/>
          </a:p>
          <a:p>
            <a:pPr marL="285750" indent="-285750">
              <a:buFont typeface="Arial" panose="020B0604020202020204" pitchFamily="34" charset="0"/>
              <a:buChar char="•"/>
            </a:pPr>
            <a:r>
              <a:rPr lang="en-GB" sz="2100" dirty="0" smtClean="0"/>
              <a:t>Learn from other countries</a:t>
            </a:r>
          </a:p>
          <a:p>
            <a:pPr marL="285750" indent="-285750">
              <a:buFont typeface="Arial" panose="020B0604020202020204" pitchFamily="34" charset="0"/>
              <a:buChar char="•"/>
            </a:pPr>
            <a:r>
              <a:rPr lang="en-GB" sz="2100" dirty="0" smtClean="0"/>
              <a:t>Look forwards e.g.</a:t>
            </a:r>
          </a:p>
          <a:p>
            <a:pPr marL="742950" lvl="1" indent="-285750">
              <a:buFont typeface="Arial" panose="020B0604020202020204" pitchFamily="34" charset="0"/>
              <a:buChar char="•"/>
            </a:pPr>
            <a:r>
              <a:rPr lang="en-GB" sz="2100" dirty="0" smtClean="0"/>
              <a:t>School funding, new curriculum, devolved pay and conditions, Welsh language policy, rise of federated schools, ALN Bill, new professional standards</a:t>
            </a:r>
          </a:p>
          <a:p>
            <a:pPr marL="285750" indent="-285750">
              <a:buFont typeface="Arial" panose="020B0604020202020204" pitchFamily="34" charset="0"/>
              <a:buChar char="•"/>
            </a:pPr>
            <a:r>
              <a:rPr lang="en-GB" sz="2100" dirty="0" smtClean="0"/>
              <a:t>Leadership Academy</a:t>
            </a:r>
          </a:p>
          <a:p>
            <a:pPr marL="742950" lvl="1" indent="-285750">
              <a:buFont typeface="Arial" panose="020B0604020202020204" pitchFamily="34" charset="0"/>
              <a:buChar char="•"/>
            </a:pPr>
            <a:r>
              <a:rPr lang="en-GB" sz="2100" dirty="0" smtClean="0"/>
              <a:t>Effective programmes (entry, new, serving)</a:t>
            </a:r>
          </a:p>
          <a:p>
            <a:endParaRPr lang="en-GB" dirty="0" smtClean="0"/>
          </a:p>
        </p:txBody>
      </p:sp>
    </p:spTree>
    <p:extLst>
      <p:ext uri="{BB962C8B-B14F-4D97-AF65-F5344CB8AC3E}">
        <p14:creationId xmlns:p14="http://schemas.microsoft.com/office/powerpoint/2010/main" val="15248181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344816" cy="1143000"/>
          </a:xfrm>
        </p:spPr>
        <p:txBody>
          <a:bodyPr>
            <a:normAutofit/>
          </a:bodyPr>
          <a:lstStyle/>
          <a:p>
            <a:pPr algn="l"/>
            <a:r>
              <a:rPr lang="en-GB" sz="3200" b="1" dirty="0" smtClean="0"/>
              <a:t>Contact us/collaborate with us</a:t>
            </a:r>
            <a:endParaRPr lang="en-GB" sz="3200" b="1" dirty="0"/>
          </a:p>
        </p:txBody>
      </p:sp>
      <p:sp>
        <p:nvSpPr>
          <p:cNvPr id="3" name="TextBox 2"/>
          <p:cNvSpPr txBox="1"/>
          <p:nvPr/>
        </p:nvSpPr>
        <p:spPr>
          <a:xfrm>
            <a:off x="355467" y="1475656"/>
            <a:ext cx="8352928" cy="3785652"/>
          </a:xfrm>
          <a:prstGeom prst="rect">
            <a:avLst/>
          </a:prstGeom>
          <a:noFill/>
        </p:spPr>
        <p:txBody>
          <a:bodyPr wrap="square" rtlCol="0">
            <a:spAutoFit/>
          </a:bodyPr>
          <a:lstStyle/>
          <a:p>
            <a:endParaRPr lang="en-GB" sz="2400" dirty="0"/>
          </a:p>
          <a:p>
            <a:r>
              <a:rPr lang="en-GB" sz="2400" dirty="0" smtClean="0"/>
              <a:t>Telephone	029 2046 0099</a:t>
            </a:r>
          </a:p>
          <a:p>
            <a:endParaRPr lang="en-GB" sz="2400" dirty="0"/>
          </a:p>
          <a:p>
            <a:r>
              <a:rPr lang="en-GB" sz="2400" dirty="0" smtClean="0"/>
              <a:t>E-mail		</a:t>
            </a:r>
            <a:r>
              <a:rPr lang="en-GB" sz="2400" dirty="0" err="1" smtClean="0">
                <a:hlinkClick r:id="rId3"/>
              </a:rPr>
              <a:t>research@ewc.wales</a:t>
            </a:r>
            <a:r>
              <a:rPr lang="en-GB" sz="2400" dirty="0" smtClean="0"/>
              <a:t> or </a:t>
            </a:r>
            <a:r>
              <a:rPr lang="en-GB" sz="2400" dirty="0" err="1" smtClean="0">
                <a:hlinkClick r:id="rId4"/>
              </a:rPr>
              <a:t>statistics@ewc.wales</a:t>
            </a:r>
            <a:r>
              <a:rPr lang="en-GB" sz="2400" dirty="0" smtClean="0"/>
              <a:t> </a:t>
            </a:r>
          </a:p>
          <a:p>
            <a:endParaRPr lang="en-GB" sz="2400" dirty="0"/>
          </a:p>
          <a:p>
            <a:r>
              <a:rPr lang="en-GB" sz="2400" dirty="0" smtClean="0"/>
              <a:t>Website	</a:t>
            </a:r>
            <a:r>
              <a:rPr lang="en-GB" sz="2400" dirty="0" smtClean="0">
                <a:hlinkClick r:id="rId5"/>
              </a:rPr>
              <a:t>www.ewc.wales</a:t>
            </a:r>
            <a:endParaRPr lang="en-GB" sz="2400" dirty="0" smtClean="0"/>
          </a:p>
          <a:p>
            <a:endParaRPr lang="en-GB" sz="2400" dirty="0"/>
          </a:p>
          <a:p>
            <a:r>
              <a:rPr lang="en-GB" sz="2400" dirty="0" smtClean="0"/>
              <a:t>Twitter		@ewc_cga</a:t>
            </a:r>
          </a:p>
          <a:p>
            <a:endParaRPr lang="en-GB" sz="2400" dirty="0"/>
          </a:p>
          <a:p>
            <a:r>
              <a:rPr lang="en-GB" sz="2400" dirty="0" smtClean="0"/>
              <a:t>E-newsletter	Subscribe from website</a:t>
            </a:r>
            <a:r>
              <a:rPr lang="en-GB" sz="2400" dirty="0"/>
              <a:t> </a:t>
            </a:r>
          </a:p>
        </p:txBody>
      </p:sp>
    </p:spTree>
    <p:extLst>
      <p:ext uri="{BB962C8B-B14F-4D97-AF65-F5344CB8AC3E}">
        <p14:creationId xmlns:p14="http://schemas.microsoft.com/office/powerpoint/2010/main" val="418342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7494" y="288802"/>
            <a:ext cx="9036506" cy="61991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200" b="1" dirty="0" smtClean="0"/>
              <a:t>What data tells us: </a:t>
            </a:r>
            <a:r>
              <a:rPr lang="en-GB" sz="3200" b="1" dirty="0" err="1" smtClean="0"/>
              <a:t>headteachers</a:t>
            </a:r>
            <a:endParaRPr lang="en-GB" sz="3200" b="1" dirty="0"/>
          </a:p>
        </p:txBody>
      </p:sp>
      <p:sp>
        <p:nvSpPr>
          <p:cNvPr id="7" name="TextBox 16"/>
          <p:cNvSpPr txBox="1"/>
          <p:nvPr/>
        </p:nvSpPr>
        <p:spPr>
          <a:xfrm>
            <a:off x="2621378" y="958224"/>
            <a:ext cx="3789185" cy="36930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800" b="1" dirty="0" err="1" smtClean="0"/>
              <a:t>Headteachers</a:t>
            </a:r>
            <a:r>
              <a:rPr lang="en-GB" sz="1800" b="1" dirty="0" smtClean="0"/>
              <a:t> by phase working</a:t>
            </a:r>
            <a:endParaRPr lang="en-GB" sz="1800" b="1" dirty="0"/>
          </a:p>
        </p:txBody>
      </p:sp>
      <p:graphicFrame>
        <p:nvGraphicFramePr>
          <p:cNvPr id="9" name="Table 8"/>
          <p:cNvGraphicFramePr>
            <a:graphicFrameLocks noGrp="1"/>
          </p:cNvGraphicFramePr>
          <p:nvPr>
            <p:extLst>
              <p:ext uri="{D42A27DB-BD31-4B8C-83A1-F6EECF244321}">
                <p14:modId xmlns:p14="http://schemas.microsoft.com/office/powerpoint/2010/main" val="940222566"/>
              </p:ext>
            </p:extLst>
          </p:nvPr>
        </p:nvGraphicFramePr>
        <p:xfrm>
          <a:off x="251520" y="996352"/>
          <a:ext cx="2562379" cy="2743200"/>
        </p:xfrm>
        <a:graphic>
          <a:graphicData uri="http://schemas.openxmlformats.org/drawingml/2006/table">
            <a:tbl>
              <a:tblPr firstRow="1" bandRow="1">
                <a:tableStyleId>{5C22544A-7EE6-4342-B048-85BDC9FD1C3A}</a:tableStyleId>
              </a:tblPr>
              <a:tblGrid>
                <a:gridCol w="1122219"/>
                <a:gridCol w="828748"/>
                <a:gridCol w="611412"/>
              </a:tblGrid>
              <a:tr h="226661">
                <a:tc>
                  <a:txBody>
                    <a:bodyPr/>
                    <a:lstStyle/>
                    <a:p>
                      <a:pPr algn="ctr"/>
                      <a:r>
                        <a:rPr lang="en-GB" sz="1400" dirty="0" smtClean="0"/>
                        <a:t>Phase</a:t>
                      </a:r>
                      <a:endParaRPr lang="en-GB" sz="1400" dirty="0"/>
                    </a:p>
                  </a:txBody>
                  <a:tcPr>
                    <a:solidFill>
                      <a:srgbClr val="196D3B"/>
                    </a:solidFill>
                  </a:tcPr>
                </a:tc>
                <a:tc>
                  <a:txBody>
                    <a:bodyPr/>
                    <a:lstStyle/>
                    <a:p>
                      <a:pPr algn="ctr"/>
                      <a:r>
                        <a:rPr lang="en-GB" sz="1400" dirty="0" smtClean="0"/>
                        <a:t>Number</a:t>
                      </a:r>
                      <a:endParaRPr lang="en-GB" sz="1400" dirty="0"/>
                    </a:p>
                  </a:txBody>
                  <a:tcPr>
                    <a:solidFill>
                      <a:srgbClr val="196D3B"/>
                    </a:solidFill>
                  </a:tcPr>
                </a:tc>
                <a:tc>
                  <a:txBody>
                    <a:bodyPr/>
                    <a:lstStyle/>
                    <a:p>
                      <a:pPr algn="ctr"/>
                      <a:r>
                        <a:rPr lang="en-GB" sz="1400" dirty="0" smtClean="0"/>
                        <a:t>%</a:t>
                      </a:r>
                      <a:endParaRPr lang="en-GB" sz="1400" dirty="0"/>
                    </a:p>
                  </a:txBody>
                  <a:tcPr>
                    <a:solidFill>
                      <a:srgbClr val="196D3B"/>
                    </a:solidFill>
                  </a:tcPr>
                </a:tc>
              </a:tr>
              <a:tr h="278979">
                <a:tc>
                  <a:txBody>
                    <a:bodyPr/>
                    <a:lstStyle/>
                    <a:p>
                      <a:r>
                        <a:rPr lang="en-GB" sz="1400" dirty="0" smtClean="0"/>
                        <a:t>Nursery</a:t>
                      </a:r>
                      <a:endParaRPr lang="en-GB" sz="1400" dirty="0"/>
                    </a:p>
                  </a:txBody>
                  <a:tcPr>
                    <a:solidFill>
                      <a:schemeClr val="accent3">
                        <a:lumMod val="40000"/>
                        <a:lumOff val="60000"/>
                      </a:schemeClr>
                    </a:solidFill>
                  </a:tcPr>
                </a:tc>
                <a:tc>
                  <a:txBody>
                    <a:bodyPr/>
                    <a:lstStyle/>
                    <a:p>
                      <a:pPr algn="r"/>
                      <a:r>
                        <a:rPr lang="en-GB" sz="1400" dirty="0" smtClean="0"/>
                        <a:t>11</a:t>
                      </a:r>
                      <a:endParaRPr lang="en-GB" sz="1400" dirty="0"/>
                    </a:p>
                  </a:txBody>
                  <a:tcPr>
                    <a:solidFill>
                      <a:schemeClr val="accent3">
                        <a:lumMod val="40000"/>
                        <a:lumOff val="60000"/>
                      </a:schemeClr>
                    </a:solidFill>
                  </a:tcPr>
                </a:tc>
                <a:tc>
                  <a:txBody>
                    <a:bodyPr/>
                    <a:lstStyle/>
                    <a:p>
                      <a:pPr algn="r"/>
                      <a:r>
                        <a:rPr lang="en-GB" sz="1400" dirty="0" smtClean="0"/>
                        <a:t>1</a:t>
                      </a:r>
                      <a:endParaRPr lang="en-GB" sz="1400" dirty="0"/>
                    </a:p>
                  </a:txBody>
                  <a:tcPr>
                    <a:solidFill>
                      <a:schemeClr val="accent3">
                        <a:lumMod val="40000"/>
                        <a:lumOff val="60000"/>
                      </a:schemeClr>
                    </a:solidFill>
                  </a:tcPr>
                </a:tc>
              </a:tr>
              <a:tr h="278979">
                <a:tc>
                  <a:txBody>
                    <a:bodyPr/>
                    <a:lstStyle/>
                    <a:p>
                      <a:r>
                        <a:rPr lang="en-GB" sz="1400" dirty="0" smtClean="0"/>
                        <a:t>Primary</a:t>
                      </a:r>
                      <a:endParaRPr lang="en-GB" sz="1400" dirty="0"/>
                    </a:p>
                  </a:txBody>
                  <a:tcPr>
                    <a:solidFill>
                      <a:schemeClr val="accent3">
                        <a:lumMod val="20000"/>
                        <a:lumOff val="80000"/>
                      </a:schemeClr>
                    </a:solidFill>
                  </a:tcPr>
                </a:tc>
                <a:tc>
                  <a:txBody>
                    <a:bodyPr/>
                    <a:lstStyle/>
                    <a:p>
                      <a:pPr algn="r"/>
                      <a:r>
                        <a:rPr lang="en-GB" sz="1400" dirty="0" smtClean="0"/>
                        <a:t>1,176</a:t>
                      </a:r>
                      <a:endParaRPr lang="en-GB" sz="1400" dirty="0"/>
                    </a:p>
                  </a:txBody>
                  <a:tcPr>
                    <a:solidFill>
                      <a:schemeClr val="accent3">
                        <a:lumMod val="20000"/>
                        <a:lumOff val="80000"/>
                      </a:schemeClr>
                    </a:solidFill>
                  </a:tcPr>
                </a:tc>
                <a:tc>
                  <a:txBody>
                    <a:bodyPr/>
                    <a:lstStyle/>
                    <a:p>
                      <a:pPr algn="r"/>
                      <a:r>
                        <a:rPr lang="en-GB" sz="1400" dirty="0" smtClean="0"/>
                        <a:t>81</a:t>
                      </a:r>
                      <a:endParaRPr lang="en-GB" sz="1400" dirty="0"/>
                    </a:p>
                  </a:txBody>
                  <a:tcPr>
                    <a:solidFill>
                      <a:schemeClr val="accent3">
                        <a:lumMod val="20000"/>
                        <a:lumOff val="80000"/>
                      </a:schemeClr>
                    </a:solidFill>
                  </a:tcPr>
                </a:tc>
              </a:tr>
              <a:tr h="278979">
                <a:tc>
                  <a:txBody>
                    <a:bodyPr/>
                    <a:lstStyle/>
                    <a:p>
                      <a:r>
                        <a:rPr lang="en-GB" sz="1400" dirty="0" smtClean="0"/>
                        <a:t>Middle</a:t>
                      </a:r>
                      <a:endParaRPr lang="en-GB" sz="1400" dirty="0"/>
                    </a:p>
                  </a:txBody>
                  <a:tcPr>
                    <a:solidFill>
                      <a:schemeClr val="accent3">
                        <a:lumMod val="40000"/>
                        <a:lumOff val="60000"/>
                      </a:schemeClr>
                    </a:solidFill>
                  </a:tcPr>
                </a:tc>
                <a:tc>
                  <a:txBody>
                    <a:bodyPr/>
                    <a:lstStyle/>
                    <a:p>
                      <a:pPr algn="r"/>
                      <a:r>
                        <a:rPr lang="en-GB" sz="1400" dirty="0" smtClean="0"/>
                        <a:t>11</a:t>
                      </a:r>
                      <a:endParaRPr lang="en-GB" sz="1400" dirty="0"/>
                    </a:p>
                  </a:txBody>
                  <a:tcPr>
                    <a:solidFill>
                      <a:schemeClr val="accent3">
                        <a:lumMod val="40000"/>
                        <a:lumOff val="60000"/>
                      </a:schemeClr>
                    </a:solidFill>
                  </a:tcPr>
                </a:tc>
                <a:tc>
                  <a:txBody>
                    <a:bodyPr/>
                    <a:lstStyle/>
                    <a:p>
                      <a:pPr algn="r"/>
                      <a:r>
                        <a:rPr lang="en-GB" sz="1400" dirty="0" smtClean="0"/>
                        <a:t>1</a:t>
                      </a:r>
                      <a:endParaRPr lang="en-GB" sz="1400" dirty="0"/>
                    </a:p>
                  </a:txBody>
                  <a:tcPr>
                    <a:solidFill>
                      <a:schemeClr val="accent3">
                        <a:lumMod val="40000"/>
                        <a:lumOff val="60000"/>
                      </a:schemeClr>
                    </a:solidFill>
                  </a:tcPr>
                </a:tc>
              </a:tr>
              <a:tr h="278979">
                <a:tc>
                  <a:txBody>
                    <a:bodyPr/>
                    <a:lstStyle/>
                    <a:p>
                      <a:r>
                        <a:rPr lang="en-GB" sz="1400" dirty="0" smtClean="0"/>
                        <a:t>Secondary</a:t>
                      </a:r>
                      <a:endParaRPr lang="en-GB" sz="1400" dirty="0"/>
                    </a:p>
                  </a:txBody>
                  <a:tcPr>
                    <a:solidFill>
                      <a:schemeClr val="accent3">
                        <a:lumMod val="20000"/>
                        <a:lumOff val="80000"/>
                      </a:schemeClr>
                    </a:solidFill>
                  </a:tcPr>
                </a:tc>
                <a:tc>
                  <a:txBody>
                    <a:bodyPr/>
                    <a:lstStyle/>
                    <a:p>
                      <a:pPr algn="r"/>
                      <a:r>
                        <a:rPr lang="en-GB" sz="1400" dirty="0" smtClean="0"/>
                        <a:t>203</a:t>
                      </a:r>
                      <a:endParaRPr lang="en-GB" sz="1400" dirty="0"/>
                    </a:p>
                  </a:txBody>
                  <a:tcPr>
                    <a:solidFill>
                      <a:schemeClr val="accent3">
                        <a:lumMod val="20000"/>
                        <a:lumOff val="80000"/>
                      </a:schemeClr>
                    </a:solidFill>
                  </a:tcPr>
                </a:tc>
                <a:tc>
                  <a:txBody>
                    <a:bodyPr/>
                    <a:lstStyle/>
                    <a:p>
                      <a:pPr algn="r"/>
                      <a:r>
                        <a:rPr lang="en-GB" sz="1400" dirty="0" smtClean="0"/>
                        <a:t>14</a:t>
                      </a:r>
                      <a:endParaRPr lang="en-GB" sz="1400" dirty="0"/>
                    </a:p>
                  </a:txBody>
                  <a:tcPr>
                    <a:solidFill>
                      <a:schemeClr val="accent3">
                        <a:lumMod val="20000"/>
                        <a:lumOff val="80000"/>
                      </a:schemeClr>
                    </a:solidFill>
                  </a:tcPr>
                </a:tc>
              </a:tr>
              <a:tr h="278979">
                <a:tc>
                  <a:txBody>
                    <a:bodyPr/>
                    <a:lstStyle/>
                    <a:p>
                      <a:r>
                        <a:rPr lang="en-GB" sz="1400" dirty="0" smtClean="0"/>
                        <a:t>PRU</a:t>
                      </a:r>
                      <a:endParaRPr lang="en-GB" sz="1400" dirty="0"/>
                    </a:p>
                  </a:txBody>
                  <a:tcPr>
                    <a:solidFill>
                      <a:schemeClr val="accent3">
                        <a:lumMod val="40000"/>
                        <a:lumOff val="60000"/>
                      </a:schemeClr>
                    </a:solidFill>
                  </a:tcPr>
                </a:tc>
                <a:tc>
                  <a:txBody>
                    <a:bodyPr/>
                    <a:lstStyle/>
                    <a:p>
                      <a:pPr algn="r"/>
                      <a:r>
                        <a:rPr lang="en-GB" sz="1400" dirty="0" smtClean="0"/>
                        <a:t>12</a:t>
                      </a:r>
                      <a:endParaRPr lang="en-GB" sz="1400" dirty="0"/>
                    </a:p>
                  </a:txBody>
                  <a:tcPr>
                    <a:solidFill>
                      <a:schemeClr val="accent3">
                        <a:lumMod val="40000"/>
                        <a:lumOff val="60000"/>
                      </a:schemeClr>
                    </a:solidFill>
                  </a:tcPr>
                </a:tc>
                <a:tc>
                  <a:txBody>
                    <a:bodyPr/>
                    <a:lstStyle/>
                    <a:p>
                      <a:pPr algn="r"/>
                      <a:r>
                        <a:rPr lang="en-GB" sz="1400" dirty="0" smtClean="0"/>
                        <a:t>1</a:t>
                      </a:r>
                      <a:endParaRPr lang="en-GB" sz="1400" dirty="0"/>
                    </a:p>
                  </a:txBody>
                  <a:tcPr>
                    <a:solidFill>
                      <a:schemeClr val="accent3">
                        <a:lumMod val="40000"/>
                        <a:lumOff val="60000"/>
                      </a:schemeClr>
                    </a:solidFill>
                  </a:tcPr>
                </a:tc>
              </a:tr>
              <a:tr h="278979">
                <a:tc>
                  <a:txBody>
                    <a:bodyPr/>
                    <a:lstStyle/>
                    <a:p>
                      <a:r>
                        <a:rPr lang="en-GB" sz="1400" dirty="0" smtClean="0"/>
                        <a:t>Special</a:t>
                      </a:r>
                      <a:endParaRPr lang="en-GB" sz="1400" dirty="0"/>
                    </a:p>
                  </a:txBody>
                  <a:tcPr>
                    <a:solidFill>
                      <a:schemeClr val="accent3">
                        <a:lumMod val="20000"/>
                        <a:lumOff val="80000"/>
                      </a:schemeClr>
                    </a:solidFill>
                  </a:tcPr>
                </a:tc>
                <a:tc>
                  <a:txBody>
                    <a:bodyPr/>
                    <a:lstStyle/>
                    <a:p>
                      <a:pPr algn="r"/>
                      <a:r>
                        <a:rPr lang="en-GB" sz="1400" dirty="0" smtClean="0"/>
                        <a:t>38</a:t>
                      </a:r>
                      <a:endParaRPr lang="en-GB" sz="1400" dirty="0"/>
                    </a:p>
                  </a:txBody>
                  <a:tcPr>
                    <a:solidFill>
                      <a:schemeClr val="accent3">
                        <a:lumMod val="20000"/>
                        <a:lumOff val="80000"/>
                      </a:schemeClr>
                    </a:solidFill>
                  </a:tcPr>
                </a:tc>
                <a:tc>
                  <a:txBody>
                    <a:bodyPr/>
                    <a:lstStyle/>
                    <a:p>
                      <a:pPr algn="r"/>
                      <a:r>
                        <a:rPr lang="en-GB" sz="1400" dirty="0" smtClean="0"/>
                        <a:t>3</a:t>
                      </a:r>
                      <a:endParaRPr lang="en-GB" sz="1400" dirty="0"/>
                    </a:p>
                  </a:txBody>
                  <a:tcPr>
                    <a:solidFill>
                      <a:schemeClr val="accent3">
                        <a:lumMod val="20000"/>
                        <a:lumOff val="80000"/>
                      </a:schemeClr>
                    </a:solidFill>
                  </a:tcPr>
                </a:tc>
              </a:tr>
              <a:tr h="278979">
                <a:tc>
                  <a:txBody>
                    <a:bodyPr/>
                    <a:lstStyle/>
                    <a:p>
                      <a:r>
                        <a:rPr lang="en-GB" sz="1400" dirty="0" smtClean="0"/>
                        <a:t>Independent</a:t>
                      </a:r>
                      <a:endParaRPr lang="en-GB" sz="1400" dirty="0"/>
                    </a:p>
                  </a:txBody>
                  <a:tcPr>
                    <a:solidFill>
                      <a:schemeClr val="accent3">
                        <a:lumMod val="40000"/>
                        <a:lumOff val="60000"/>
                      </a:schemeClr>
                    </a:solidFill>
                  </a:tcPr>
                </a:tc>
                <a:tc>
                  <a:txBody>
                    <a:bodyPr/>
                    <a:lstStyle/>
                    <a:p>
                      <a:pPr algn="r"/>
                      <a:r>
                        <a:rPr lang="en-GB" sz="1400" dirty="0" smtClean="0"/>
                        <a:t>7</a:t>
                      </a:r>
                      <a:endParaRPr lang="en-GB" sz="1400" dirty="0"/>
                    </a:p>
                  </a:txBody>
                  <a:tcPr>
                    <a:solidFill>
                      <a:schemeClr val="accent3">
                        <a:lumMod val="40000"/>
                        <a:lumOff val="60000"/>
                      </a:schemeClr>
                    </a:solidFill>
                  </a:tcPr>
                </a:tc>
                <a:tc>
                  <a:txBody>
                    <a:bodyPr/>
                    <a:lstStyle/>
                    <a:p>
                      <a:pPr algn="r"/>
                      <a:r>
                        <a:rPr lang="en-GB" sz="1400" dirty="0" smtClean="0"/>
                        <a:t>0</a:t>
                      </a:r>
                      <a:endParaRPr lang="en-GB" sz="1400" dirty="0"/>
                    </a:p>
                  </a:txBody>
                  <a:tcPr>
                    <a:solidFill>
                      <a:schemeClr val="accent3">
                        <a:lumMod val="40000"/>
                        <a:lumOff val="60000"/>
                      </a:schemeClr>
                    </a:solidFill>
                  </a:tcPr>
                </a:tc>
              </a:tr>
              <a:tr h="278979">
                <a:tc>
                  <a:txBody>
                    <a:bodyPr/>
                    <a:lstStyle/>
                    <a:p>
                      <a:r>
                        <a:rPr lang="en-GB" sz="1400" dirty="0" smtClean="0">
                          <a:solidFill>
                            <a:schemeClr val="bg1"/>
                          </a:solidFill>
                        </a:rPr>
                        <a:t>Total</a:t>
                      </a:r>
                      <a:endParaRPr lang="en-GB" sz="1400" dirty="0">
                        <a:solidFill>
                          <a:schemeClr val="bg1"/>
                        </a:solidFill>
                      </a:endParaRPr>
                    </a:p>
                  </a:txBody>
                  <a:tcPr>
                    <a:solidFill>
                      <a:srgbClr val="196D3B"/>
                    </a:solidFill>
                  </a:tcPr>
                </a:tc>
                <a:tc>
                  <a:txBody>
                    <a:bodyPr/>
                    <a:lstStyle/>
                    <a:p>
                      <a:pPr algn="r"/>
                      <a:r>
                        <a:rPr lang="en-GB" sz="1400" dirty="0" smtClean="0">
                          <a:solidFill>
                            <a:schemeClr val="bg1"/>
                          </a:solidFill>
                        </a:rPr>
                        <a:t>1,458</a:t>
                      </a:r>
                      <a:endParaRPr lang="en-GB" sz="1400" dirty="0">
                        <a:solidFill>
                          <a:schemeClr val="bg1"/>
                        </a:solidFill>
                      </a:endParaRPr>
                    </a:p>
                  </a:txBody>
                  <a:tcPr>
                    <a:solidFill>
                      <a:srgbClr val="196D3B"/>
                    </a:solidFill>
                  </a:tcPr>
                </a:tc>
                <a:tc>
                  <a:txBody>
                    <a:bodyPr/>
                    <a:lstStyle/>
                    <a:p>
                      <a:pPr algn="r"/>
                      <a:r>
                        <a:rPr lang="en-GB" sz="1400" dirty="0" smtClean="0">
                          <a:solidFill>
                            <a:schemeClr val="bg1"/>
                          </a:solidFill>
                        </a:rPr>
                        <a:t>100</a:t>
                      </a:r>
                      <a:endParaRPr lang="en-GB" sz="1400" dirty="0">
                        <a:solidFill>
                          <a:schemeClr val="bg1"/>
                        </a:solidFill>
                      </a:endParaRPr>
                    </a:p>
                  </a:txBody>
                  <a:tcPr>
                    <a:solidFill>
                      <a:srgbClr val="196D3B"/>
                    </a:solidFill>
                  </a:tcPr>
                </a:tc>
              </a:tr>
            </a:tbl>
          </a:graphicData>
        </a:graphic>
      </p:graphicFrame>
      <p:sp>
        <p:nvSpPr>
          <p:cNvPr id="6" name="TextBox 5"/>
          <p:cNvSpPr txBox="1"/>
          <p:nvPr/>
        </p:nvSpPr>
        <p:spPr>
          <a:xfrm>
            <a:off x="2987824" y="6241575"/>
            <a:ext cx="6046400" cy="276999"/>
          </a:xfrm>
          <a:prstGeom prst="rect">
            <a:avLst/>
          </a:prstGeom>
          <a:noFill/>
        </p:spPr>
        <p:txBody>
          <a:bodyPr wrap="square" rtlCol="0">
            <a:spAutoFit/>
          </a:bodyPr>
          <a:lstStyle/>
          <a:p>
            <a:r>
              <a:rPr lang="en-GB" sz="1200" dirty="0" smtClean="0"/>
              <a:t>Based on data extracted from the Register of Education Practitioners on 1 March 2017</a:t>
            </a:r>
            <a:endParaRPr lang="en-GB" sz="1200" dirty="0"/>
          </a:p>
        </p:txBody>
      </p:sp>
      <p:pic>
        <p:nvPicPr>
          <p:cNvPr id="2" name="Picture 1"/>
          <p:cNvPicPr>
            <a:picLocks noChangeAspect="1"/>
          </p:cNvPicPr>
          <p:nvPr/>
        </p:nvPicPr>
        <p:blipFill>
          <a:blip r:embed="rId3"/>
          <a:stretch>
            <a:fillRect/>
          </a:stretch>
        </p:blipFill>
        <p:spPr>
          <a:xfrm>
            <a:off x="2915816" y="1415163"/>
            <a:ext cx="5712447" cy="2694666"/>
          </a:xfrm>
          <a:prstGeom prst="rect">
            <a:avLst/>
          </a:prstGeom>
        </p:spPr>
      </p:pic>
      <p:pic>
        <p:nvPicPr>
          <p:cNvPr id="8" name="Picture 7"/>
          <p:cNvPicPr>
            <a:picLocks noChangeAspect="1"/>
          </p:cNvPicPr>
          <p:nvPr/>
        </p:nvPicPr>
        <p:blipFill>
          <a:blip r:embed="rId4"/>
          <a:stretch>
            <a:fillRect/>
          </a:stretch>
        </p:blipFill>
        <p:spPr>
          <a:xfrm>
            <a:off x="81119" y="3739552"/>
            <a:ext cx="9041152" cy="2383743"/>
          </a:xfrm>
          <a:prstGeom prst="rect">
            <a:avLst/>
          </a:prstGeom>
        </p:spPr>
      </p:pic>
    </p:spTree>
    <p:extLst>
      <p:ext uri="{BB962C8B-B14F-4D97-AF65-F5344CB8AC3E}">
        <p14:creationId xmlns:p14="http://schemas.microsoft.com/office/powerpoint/2010/main" val="14666718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524" y="260648"/>
            <a:ext cx="9041152" cy="3407959"/>
          </a:xfrm>
          <a:prstGeom prst="rect">
            <a:avLst/>
          </a:prstGeom>
        </p:spPr>
      </p:pic>
      <p:pic>
        <p:nvPicPr>
          <p:cNvPr id="3" name="Picture 2"/>
          <p:cNvPicPr>
            <a:picLocks noChangeAspect="1"/>
          </p:cNvPicPr>
          <p:nvPr/>
        </p:nvPicPr>
        <p:blipFill>
          <a:blip r:embed="rId4"/>
          <a:stretch>
            <a:fillRect/>
          </a:stretch>
        </p:blipFill>
        <p:spPr>
          <a:xfrm>
            <a:off x="-9524" y="3336502"/>
            <a:ext cx="4572396" cy="3176291"/>
          </a:xfrm>
          <a:prstGeom prst="rect">
            <a:avLst/>
          </a:prstGeom>
        </p:spPr>
      </p:pic>
      <p:pic>
        <p:nvPicPr>
          <p:cNvPr id="4" name="Picture 3"/>
          <p:cNvPicPr>
            <a:picLocks noChangeAspect="1"/>
          </p:cNvPicPr>
          <p:nvPr/>
        </p:nvPicPr>
        <p:blipFill>
          <a:blip r:embed="rId5"/>
          <a:stretch>
            <a:fillRect/>
          </a:stretch>
        </p:blipFill>
        <p:spPr>
          <a:xfrm>
            <a:off x="4511052" y="3336501"/>
            <a:ext cx="4572396" cy="3176291"/>
          </a:xfrm>
          <a:prstGeom prst="rect">
            <a:avLst/>
          </a:prstGeom>
        </p:spPr>
      </p:pic>
    </p:spTree>
    <p:extLst>
      <p:ext uri="{BB962C8B-B14F-4D97-AF65-F5344CB8AC3E}">
        <p14:creationId xmlns:p14="http://schemas.microsoft.com/office/powerpoint/2010/main" val="24934947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708029501"/>
              </p:ext>
            </p:extLst>
          </p:nvPr>
        </p:nvGraphicFramePr>
        <p:xfrm>
          <a:off x="310055" y="773996"/>
          <a:ext cx="8510416" cy="5080635"/>
        </p:xfrm>
        <a:graphic>
          <a:graphicData uri="http://schemas.openxmlformats.org/drawingml/2006/table">
            <a:tbl>
              <a:tblPr>
                <a:tableStyleId>{5C22544A-7EE6-4342-B048-85BDC9FD1C3A}</a:tableStyleId>
              </a:tblPr>
              <a:tblGrid>
                <a:gridCol w="2009092"/>
                <a:gridCol w="1083554"/>
                <a:gridCol w="1083554"/>
                <a:gridCol w="1083554"/>
                <a:gridCol w="1083554"/>
                <a:gridCol w="1083554"/>
                <a:gridCol w="1083554"/>
              </a:tblGrid>
              <a:tr h="278740">
                <a:tc>
                  <a:txBody>
                    <a:bodyPr/>
                    <a:lstStyle/>
                    <a:p>
                      <a:pPr algn="ctr" fontAlgn="ctr"/>
                      <a:r>
                        <a:rPr lang="en-GB" sz="1300" u="none" strike="noStrike" dirty="0">
                          <a:effectLst/>
                        </a:rPr>
                        <a:t> </a:t>
                      </a:r>
                      <a:endParaRPr lang="en-GB" sz="1300" b="1" i="0" u="none" strike="noStrike" dirty="0">
                        <a:solidFill>
                          <a:srgbClr val="000000"/>
                        </a:solidFill>
                        <a:effectLst/>
                        <a:latin typeface="Calibri" panose="020F0502020204030204" pitchFamily="34" charset="0"/>
                      </a:endParaRPr>
                    </a:p>
                  </a:txBody>
                  <a:tcPr marL="9525" marR="9525" marT="9525" marB="0" anchor="ctr">
                    <a:solidFill>
                      <a:srgbClr val="335342"/>
                    </a:solidFill>
                  </a:tcPr>
                </a:tc>
                <a:tc>
                  <a:txBody>
                    <a:bodyPr/>
                    <a:lstStyle/>
                    <a:p>
                      <a:pPr algn="ctr" fontAlgn="ctr"/>
                      <a:r>
                        <a:rPr lang="en-GB" sz="1100" u="none" strike="noStrike" dirty="0" smtClean="0">
                          <a:solidFill>
                            <a:schemeClr val="bg1"/>
                          </a:solidFill>
                          <a:effectLst/>
                        </a:rPr>
                        <a:t>Primary </a:t>
                      </a:r>
                      <a:br>
                        <a:rPr lang="en-GB" sz="1100" u="none" strike="noStrike" dirty="0" smtClean="0">
                          <a:solidFill>
                            <a:schemeClr val="bg1"/>
                          </a:solidFill>
                          <a:effectLst/>
                        </a:rPr>
                      </a:br>
                      <a:r>
                        <a:rPr lang="en-GB" sz="1100" u="none" strike="noStrike" dirty="0" smtClean="0">
                          <a:solidFill>
                            <a:schemeClr val="bg1"/>
                          </a:solidFill>
                          <a:effectLst/>
                        </a:rPr>
                        <a:t>55</a:t>
                      </a:r>
                      <a:r>
                        <a:rPr lang="en-GB" sz="1100" u="none" strike="noStrike" baseline="0" dirty="0" smtClean="0">
                          <a:solidFill>
                            <a:schemeClr val="bg1"/>
                          </a:solidFill>
                          <a:effectLst/>
                        </a:rPr>
                        <a:t> and over</a:t>
                      </a: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100" u="none" strike="noStrike" dirty="0" smtClean="0">
                        <a:solidFill>
                          <a:schemeClr val="bg1"/>
                        </a:solidFill>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GB" sz="1100" u="none" strike="noStrike" dirty="0" smtClean="0">
                          <a:solidFill>
                            <a:schemeClr val="bg1"/>
                          </a:solidFill>
                          <a:effectLst/>
                        </a:rPr>
                        <a:t>Primary </a:t>
                      </a:r>
                      <a:r>
                        <a:rPr lang="en-GB" sz="1100" u="none" strike="noStrike" dirty="0">
                          <a:solidFill>
                            <a:schemeClr val="bg1"/>
                          </a:solidFill>
                          <a:effectLst/>
                        </a:rPr>
                        <a:t>% </a:t>
                      </a:r>
                      <a:r>
                        <a:rPr lang="en-GB" sz="1100" u="none" strike="noStrike" dirty="0" smtClean="0">
                          <a:solidFill>
                            <a:schemeClr val="bg1"/>
                          </a:solidFill>
                          <a:effectLst/>
                        </a:rPr>
                        <a:t/>
                      </a:r>
                      <a:br>
                        <a:rPr lang="en-GB" sz="1100" u="none" strike="noStrike" dirty="0" smtClean="0">
                          <a:solidFill>
                            <a:schemeClr val="bg1"/>
                          </a:solidFill>
                          <a:effectLst/>
                        </a:rPr>
                      </a:br>
                      <a:r>
                        <a:rPr lang="en-GB" sz="1100" u="none" strike="noStrike" dirty="0" smtClean="0">
                          <a:solidFill>
                            <a:schemeClr val="bg1"/>
                          </a:solidFill>
                          <a:effectLst/>
                        </a:rPr>
                        <a:t>55 and over</a:t>
                      </a:r>
                      <a:endParaRPr lang="en-GB" sz="1100" b="1" i="0" u="none" strike="noStrike" dirty="0" smtClean="0">
                        <a:solidFill>
                          <a:schemeClr val="bg1"/>
                        </a:solidFill>
                        <a:effectLst/>
                        <a:latin typeface="Calibri" panose="020F0502020204030204" pitchFamily="34" charset="0"/>
                      </a:endParaRPr>
                    </a:p>
                    <a:p>
                      <a:pPr algn="ctr" fontAlgn="ct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c>
                  <a:txBody>
                    <a:bodyPr/>
                    <a:lstStyle/>
                    <a:p>
                      <a:pPr algn="ctr" fontAlgn="ctr"/>
                      <a:r>
                        <a:rPr lang="en-GB" sz="1100" u="none" strike="noStrike" dirty="0">
                          <a:solidFill>
                            <a:schemeClr val="bg1"/>
                          </a:solidFill>
                          <a:effectLst/>
                        </a:rPr>
                        <a:t>Secondary </a:t>
                      </a:r>
                      <a:r>
                        <a:rPr lang="en-GB" sz="1100" u="none" strike="noStrike" dirty="0" smtClean="0">
                          <a:solidFill>
                            <a:schemeClr val="bg1"/>
                          </a:solidFill>
                          <a:effectLst/>
                        </a:rPr>
                        <a:t/>
                      </a:r>
                      <a:br>
                        <a:rPr lang="en-GB" sz="1100" u="none" strike="noStrike" dirty="0" smtClean="0">
                          <a:solidFill>
                            <a:schemeClr val="bg1"/>
                          </a:solidFill>
                          <a:effectLst/>
                        </a:rPr>
                      </a:br>
                      <a:r>
                        <a:rPr lang="en-GB" sz="1100" u="none" strike="noStrike" dirty="0" smtClean="0">
                          <a:solidFill>
                            <a:schemeClr val="bg1"/>
                          </a:solidFill>
                          <a:effectLst/>
                        </a:rPr>
                        <a:t>55 and over</a:t>
                      </a: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c>
                  <a:txBody>
                    <a:bodyPr/>
                    <a:lstStyle/>
                    <a:p>
                      <a:pPr algn="ctr" fontAlgn="ctr"/>
                      <a:r>
                        <a:rPr lang="en-GB" sz="1100" u="none" strike="noStrike" dirty="0">
                          <a:solidFill>
                            <a:schemeClr val="bg1"/>
                          </a:solidFill>
                          <a:effectLst/>
                        </a:rPr>
                        <a:t>Secondary % </a:t>
                      </a:r>
                      <a:r>
                        <a:rPr lang="en-GB" sz="1100" u="none" strike="noStrike" dirty="0" smtClean="0">
                          <a:solidFill>
                            <a:schemeClr val="bg1"/>
                          </a:solidFill>
                          <a:effectLst/>
                        </a:rPr>
                        <a:t/>
                      </a:r>
                      <a:br>
                        <a:rPr lang="en-GB" sz="1100" u="none" strike="noStrike" dirty="0" smtClean="0">
                          <a:solidFill>
                            <a:schemeClr val="bg1"/>
                          </a:solidFill>
                          <a:effectLst/>
                        </a:rPr>
                      </a:br>
                      <a:r>
                        <a:rPr lang="en-GB" sz="1100" u="none" strike="noStrike" dirty="0" smtClean="0">
                          <a:solidFill>
                            <a:schemeClr val="bg1"/>
                          </a:solidFill>
                          <a:effectLst/>
                        </a:rPr>
                        <a:t>55 and over</a:t>
                      </a: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100" u="none" strike="noStrike" dirty="0" smtClean="0">
                        <a:solidFill>
                          <a:schemeClr val="bg1"/>
                        </a:solidFill>
                        <a:effectLst/>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GB" sz="1100" u="none" strike="noStrike" dirty="0" smtClean="0">
                          <a:solidFill>
                            <a:schemeClr val="bg1"/>
                          </a:solidFill>
                          <a:effectLst/>
                        </a:rPr>
                        <a:t>Total  </a:t>
                      </a:r>
                      <a:br>
                        <a:rPr lang="en-GB" sz="1100" u="none" strike="noStrike" dirty="0" smtClean="0">
                          <a:solidFill>
                            <a:schemeClr val="bg1"/>
                          </a:solidFill>
                          <a:effectLst/>
                        </a:rPr>
                      </a:br>
                      <a:r>
                        <a:rPr lang="en-GB" sz="1100" u="none" strike="noStrike" dirty="0" smtClean="0">
                          <a:solidFill>
                            <a:schemeClr val="bg1"/>
                          </a:solidFill>
                          <a:effectLst/>
                        </a:rPr>
                        <a:t>(all phases)</a:t>
                      </a:r>
                      <a:br>
                        <a:rPr lang="en-GB" sz="1100" u="none" strike="noStrike" dirty="0" smtClean="0">
                          <a:solidFill>
                            <a:schemeClr val="bg1"/>
                          </a:solidFill>
                          <a:effectLst/>
                        </a:rPr>
                      </a:br>
                      <a:r>
                        <a:rPr lang="en-GB" sz="1100" u="none" strike="noStrike" dirty="0" smtClean="0">
                          <a:solidFill>
                            <a:schemeClr val="bg1"/>
                          </a:solidFill>
                          <a:effectLst/>
                        </a:rPr>
                        <a:t>55 and</a:t>
                      </a:r>
                      <a:r>
                        <a:rPr lang="en-GB" sz="1100" u="none" strike="noStrike" baseline="0" dirty="0" smtClean="0">
                          <a:solidFill>
                            <a:schemeClr val="bg1"/>
                          </a:solidFill>
                          <a:effectLst/>
                        </a:rPr>
                        <a:t> </a:t>
                      </a:r>
                      <a:r>
                        <a:rPr lang="en-GB" sz="1100" u="none" strike="noStrike" dirty="0" smtClean="0">
                          <a:solidFill>
                            <a:schemeClr val="bg1"/>
                          </a:solidFill>
                          <a:effectLst/>
                        </a:rPr>
                        <a:t>over</a:t>
                      </a:r>
                      <a:endParaRPr lang="en-GB" sz="1100" b="1" i="0" u="none" strike="noStrike" dirty="0" smtClean="0">
                        <a:solidFill>
                          <a:schemeClr val="bg1"/>
                        </a:solidFill>
                        <a:effectLst/>
                        <a:latin typeface="Calibri" panose="020F0502020204030204" pitchFamily="34" charset="0"/>
                      </a:endParaRPr>
                    </a:p>
                    <a:p>
                      <a:pPr algn="ctr" fontAlgn="ct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c>
                  <a:txBody>
                    <a:bodyPr/>
                    <a:lstStyle/>
                    <a:p>
                      <a:pPr algn="ctr" fontAlgn="ctr"/>
                      <a:r>
                        <a:rPr lang="en-GB" sz="1100" u="none" strike="noStrike" dirty="0">
                          <a:solidFill>
                            <a:schemeClr val="bg1"/>
                          </a:solidFill>
                          <a:effectLst/>
                        </a:rPr>
                        <a:t>Total </a:t>
                      </a:r>
                      <a:r>
                        <a:rPr lang="en-GB" sz="1100" u="none" strike="noStrike" dirty="0" smtClean="0">
                          <a:solidFill>
                            <a:schemeClr val="bg1"/>
                          </a:solidFill>
                          <a:effectLst/>
                        </a:rPr>
                        <a:t/>
                      </a:r>
                      <a:br>
                        <a:rPr lang="en-GB" sz="1100" u="none" strike="noStrike" dirty="0" smtClean="0">
                          <a:solidFill>
                            <a:schemeClr val="bg1"/>
                          </a:solidFill>
                          <a:effectLst/>
                        </a:rPr>
                      </a:br>
                      <a:r>
                        <a:rPr lang="en-GB" sz="1100" u="none" strike="noStrike" dirty="0" smtClean="0">
                          <a:solidFill>
                            <a:schemeClr val="bg1"/>
                          </a:solidFill>
                          <a:effectLst/>
                        </a:rPr>
                        <a:t>%</a:t>
                      </a:r>
                    </a:p>
                    <a:p>
                      <a:pPr algn="ctr" fontAlgn="ctr"/>
                      <a:r>
                        <a:rPr lang="en-GB" sz="1100" u="none" strike="noStrike" dirty="0" smtClean="0">
                          <a:solidFill>
                            <a:schemeClr val="bg1"/>
                          </a:solidFill>
                          <a:effectLst/>
                        </a:rPr>
                        <a:t>(all phases) </a:t>
                      </a:r>
                      <a:br>
                        <a:rPr lang="en-GB" sz="1100" u="none" strike="noStrike" dirty="0" smtClean="0">
                          <a:solidFill>
                            <a:schemeClr val="bg1"/>
                          </a:solidFill>
                          <a:effectLst/>
                        </a:rPr>
                      </a:br>
                      <a:r>
                        <a:rPr lang="en-GB" sz="1100" u="none" strike="noStrike" dirty="0" smtClean="0">
                          <a:solidFill>
                            <a:schemeClr val="bg1"/>
                          </a:solidFill>
                          <a:effectLst/>
                        </a:rPr>
                        <a:t>55 or over</a:t>
                      </a:r>
                      <a:endParaRPr lang="en-GB" sz="1100" b="1" i="0" u="none" strike="noStrike" dirty="0">
                        <a:solidFill>
                          <a:schemeClr val="bg1"/>
                        </a:solidFill>
                        <a:effectLst/>
                        <a:latin typeface="Calibri" panose="020F0502020204030204" pitchFamily="34" charset="0"/>
                      </a:endParaRPr>
                    </a:p>
                  </a:txBody>
                  <a:tcPr marL="9525" marR="9525" marT="9525" marB="0" anchor="ctr">
                    <a:solidFill>
                      <a:srgbClr val="335342"/>
                    </a:solidFill>
                  </a:tcPr>
                </a:tc>
              </a:tr>
              <a:tr h="189331">
                <a:tc>
                  <a:txBody>
                    <a:bodyPr/>
                    <a:lstStyle/>
                    <a:p>
                      <a:pPr algn="l" fontAlgn="t"/>
                      <a:r>
                        <a:rPr lang="en-GB" sz="1200" u="none" strike="noStrike" dirty="0">
                          <a:effectLst/>
                        </a:rPr>
                        <a:t>Blaenau Gwent</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16.7</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0.0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4</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14.8</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dirty="0">
                          <a:effectLst/>
                        </a:rPr>
                        <a:t>Bridgend</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11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23.4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28.6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23.2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dirty="0">
                          <a:effectLst/>
                        </a:rPr>
                        <a:t>Caerphilly</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11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14.7</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25.0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15.7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dirty="0">
                          <a:effectLst/>
                        </a:rPr>
                        <a:t>Cardiff</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17</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17.5</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23.5</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19.7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b="1" u="none" strike="noStrike" dirty="0">
                          <a:effectLst/>
                        </a:rPr>
                        <a:t>Carmarthenshire</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11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13.6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41.7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17.5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u="none" strike="noStrike" dirty="0">
                          <a:effectLst/>
                        </a:rPr>
                        <a:t>Ceredigion</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18.2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14.3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7</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16.7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b="1" u="none" strike="noStrike" dirty="0">
                          <a:effectLst/>
                        </a:rPr>
                        <a:t>Conwy</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12.0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42.9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16.9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u="none" strike="noStrike" dirty="0">
                          <a:effectLst/>
                        </a:rPr>
                        <a:t>Denbighshire</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23.3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33.3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25.5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b="1" u="none" strike="noStrike" dirty="0">
                          <a:effectLst/>
                        </a:rPr>
                        <a:t>Flintshire</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14.9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46.2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20.5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u="none" strike="noStrike">
                          <a:effectLst/>
                        </a:rPr>
                        <a:t>Gwynedd</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dirty="0">
                          <a:effectLst/>
                        </a:rPr>
                        <a:t>13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17.1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35.7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18</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19.6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a:effectLst/>
                        </a:rPr>
                        <a:t>Isle of Anglesey</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8</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23.5</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0.0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22.0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b="1" u="none" strike="noStrike" dirty="0">
                          <a:effectLst/>
                        </a:rPr>
                        <a:t>Merthyr Tydfil</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8</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38.1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60.0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42.9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b="1" u="none" strike="noStrike" dirty="0">
                          <a:effectLst/>
                        </a:rPr>
                        <a:t>Monmouthshire</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24.1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50.0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26.5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b="1" u="none" strike="noStrike" dirty="0">
                          <a:effectLst/>
                        </a:rPr>
                        <a:t>Neath Port Talbot</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20.4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44.4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23.0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u="none" strike="noStrike">
                          <a:effectLst/>
                        </a:rPr>
                        <a:t>Newport</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8</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22.9</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25.0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26.1</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a:effectLst/>
                        </a:rPr>
                        <a:t>Pembrokeshire</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13</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25.5</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25.0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25.8</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a:effectLst/>
                        </a:rPr>
                        <a:t>Powys</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11</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14.3</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3</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27.3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17.2</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a:effectLst/>
                        </a:rPr>
                        <a:t>Rhondda Cynon Taff</a:t>
                      </a:r>
                      <a:endParaRPr lang="en-GB" sz="1200" b="1" i="0" u="none" strike="noStrike">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22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22.2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5</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33.3</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28</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23.3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b="1" u="none" strike="noStrike" dirty="0">
                          <a:effectLst/>
                        </a:rPr>
                        <a:t>Swansea</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14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17.7</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40.0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20.6</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b="1" u="none" strike="noStrike" dirty="0">
                          <a:effectLst/>
                        </a:rPr>
                        <a:t>Torfaen</a:t>
                      </a:r>
                      <a:endParaRPr lang="en-GB" sz="1200" b="1" i="0" u="none" strike="noStrike" dirty="0">
                        <a:solidFill>
                          <a:srgbClr val="000000"/>
                        </a:solidFill>
                        <a:effectLst/>
                        <a:latin typeface="Calibri" panose="020F0502020204030204" pitchFamily="34" charset="0"/>
                      </a:endParaRPr>
                    </a:p>
                  </a:txBody>
                  <a:tcPr marL="9525" marR="9525" marT="9525" marB="0">
                    <a:solidFill>
                      <a:srgbClr val="D4FCE3"/>
                    </a:solidFill>
                  </a:tcPr>
                </a:tc>
                <a:tc>
                  <a:txBody>
                    <a:bodyPr/>
                    <a:lstStyle/>
                    <a:p>
                      <a:pPr algn="r" fontAlgn="ctr"/>
                      <a:r>
                        <a:rPr lang="en-GB" sz="1200" b="1" u="none" strike="noStrike" dirty="0">
                          <a:effectLst/>
                        </a:rPr>
                        <a:t>8</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33.3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42.9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13</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c>
                  <a:txBody>
                    <a:bodyPr/>
                    <a:lstStyle/>
                    <a:p>
                      <a:pPr algn="r" fontAlgn="ctr"/>
                      <a:r>
                        <a:rPr lang="en-GB" sz="1200" b="1" u="none" strike="noStrike" dirty="0">
                          <a:effectLst/>
                        </a:rPr>
                        <a:t>39.4</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4FCE3"/>
                    </a:solidFill>
                  </a:tcPr>
                </a:tc>
              </a:tr>
              <a:tr h="189331">
                <a:tc>
                  <a:txBody>
                    <a:bodyPr/>
                    <a:lstStyle/>
                    <a:p>
                      <a:pPr algn="l" fontAlgn="t"/>
                      <a:r>
                        <a:rPr lang="en-GB" sz="1200" u="none" strike="noStrike" dirty="0">
                          <a:effectLst/>
                        </a:rPr>
                        <a:t>Vale of Glamorgan</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6</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13.6</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28.6</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17.5</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r h="189331">
                <a:tc>
                  <a:txBody>
                    <a:bodyPr/>
                    <a:lstStyle/>
                    <a:p>
                      <a:pPr algn="l" fontAlgn="t"/>
                      <a:r>
                        <a:rPr lang="en-GB" sz="1200" u="none" strike="noStrike" dirty="0">
                          <a:effectLst/>
                        </a:rPr>
                        <a:t>Wrexham</a:t>
                      </a:r>
                      <a:endParaRPr lang="en-GB" sz="1200" b="1" i="0" u="none" strike="noStrike" dirty="0">
                        <a:solidFill>
                          <a:srgbClr val="000000"/>
                        </a:solidFill>
                        <a:effectLst/>
                        <a:latin typeface="Calibri" panose="020F0502020204030204" pitchFamily="34" charset="0"/>
                      </a:endParaRPr>
                    </a:p>
                  </a:txBody>
                  <a:tcPr marL="9525" marR="9525" marT="9525" marB="0">
                    <a:solidFill>
                      <a:srgbClr val="D2E6D2"/>
                    </a:solidFill>
                  </a:tcPr>
                </a:tc>
                <a:tc>
                  <a:txBody>
                    <a:bodyPr/>
                    <a:lstStyle/>
                    <a:p>
                      <a:pPr algn="r" fontAlgn="ctr"/>
                      <a:r>
                        <a:rPr lang="en-GB" sz="1200" u="none" strike="noStrike">
                          <a:effectLst/>
                        </a:rPr>
                        <a:t>8</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17.0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a:effectLst/>
                        </a:rPr>
                        <a:t>0.0</a:t>
                      </a:r>
                      <a:endParaRPr lang="en-GB" sz="1200" b="1" i="0" u="none" strike="noStrike">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10</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c>
                  <a:txBody>
                    <a:bodyPr/>
                    <a:lstStyle/>
                    <a:p>
                      <a:pPr algn="r" fontAlgn="ctr"/>
                      <a:r>
                        <a:rPr lang="en-GB" sz="1200" u="none" strike="noStrike" dirty="0">
                          <a:effectLst/>
                        </a:rPr>
                        <a:t>16.9</a:t>
                      </a:r>
                      <a:endParaRPr lang="en-GB" sz="1200" b="1" i="0" u="none" strike="noStrike" dirty="0">
                        <a:solidFill>
                          <a:srgbClr val="000000"/>
                        </a:solidFill>
                        <a:effectLst/>
                        <a:latin typeface="Calibri" panose="020F0502020204030204" pitchFamily="34" charset="0"/>
                      </a:endParaRPr>
                    </a:p>
                  </a:txBody>
                  <a:tcPr marL="9525" marR="9525" marT="9525" marB="0" anchor="ctr">
                    <a:solidFill>
                      <a:srgbClr val="D2E6D2"/>
                    </a:solidFill>
                  </a:tcPr>
                </a:tc>
              </a:tr>
            </a:tbl>
          </a:graphicData>
        </a:graphic>
      </p:graphicFrame>
      <p:sp>
        <p:nvSpPr>
          <p:cNvPr id="4" name="TextBox 3"/>
          <p:cNvSpPr txBox="1"/>
          <p:nvPr/>
        </p:nvSpPr>
        <p:spPr>
          <a:xfrm>
            <a:off x="262641" y="5862731"/>
            <a:ext cx="8557829" cy="338554"/>
          </a:xfrm>
          <a:prstGeom prst="rect">
            <a:avLst/>
          </a:prstGeom>
          <a:noFill/>
        </p:spPr>
        <p:txBody>
          <a:bodyPr wrap="square" rtlCol="0">
            <a:spAutoFit/>
          </a:bodyPr>
          <a:lstStyle/>
          <a:p>
            <a:r>
              <a:rPr lang="en-GB" sz="1600" dirty="0" smtClean="0"/>
              <a:t>21% of </a:t>
            </a:r>
            <a:r>
              <a:rPr lang="en-GB" sz="1600" dirty="0" err="1"/>
              <a:t>headteachers</a:t>
            </a:r>
            <a:r>
              <a:rPr lang="en-GB" sz="1600" dirty="0"/>
              <a:t> in Wales </a:t>
            </a:r>
            <a:r>
              <a:rPr lang="en-GB" sz="1600" dirty="0" smtClean="0"/>
              <a:t>were 55 or over at 1 March 2017 (18.8% primary, 31.5% secondary)</a:t>
            </a:r>
            <a:endParaRPr lang="en-GB" sz="1600" dirty="0"/>
          </a:p>
        </p:txBody>
      </p:sp>
      <p:sp>
        <p:nvSpPr>
          <p:cNvPr id="5" name="TextBox 4"/>
          <p:cNvSpPr txBox="1"/>
          <p:nvPr/>
        </p:nvSpPr>
        <p:spPr>
          <a:xfrm>
            <a:off x="286685" y="404664"/>
            <a:ext cx="6480720" cy="369332"/>
          </a:xfrm>
          <a:prstGeom prst="rect">
            <a:avLst/>
          </a:prstGeom>
          <a:noFill/>
        </p:spPr>
        <p:txBody>
          <a:bodyPr wrap="square" rtlCol="0">
            <a:spAutoFit/>
          </a:bodyPr>
          <a:lstStyle/>
          <a:p>
            <a:r>
              <a:rPr lang="en-GB" b="1" dirty="0" err="1" smtClean="0"/>
              <a:t>Headteachers</a:t>
            </a:r>
            <a:r>
              <a:rPr lang="en-GB" b="1" dirty="0" smtClean="0"/>
              <a:t> who are aged 55 and over by local authority</a:t>
            </a:r>
            <a:endParaRPr lang="en-GB" b="1" dirty="0"/>
          </a:p>
        </p:txBody>
      </p:sp>
    </p:spTree>
    <p:extLst>
      <p:ext uri="{BB962C8B-B14F-4D97-AF65-F5344CB8AC3E}">
        <p14:creationId xmlns:p14="http://schemas.microsoft.com/office/powerpoint/2010/main" val="16821049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220072" y="871182"/>
            <a:ext cx="1425050" cy="948836"/>
            <a:chOff x="0" y="0"/>
            <a:chExt cx="3009900" cy="1562100"/>
          </a:xfrm>
        </p:grpSpPr>
        <p:sp>
          <p:nvSpPr>
            <p:cNvPr id="7" name="Diamond 6"/>
            <p:cNvSpPr/>
            <p:nvPr/>
          </p:nvSpPr>
          <p:spPr>
            <a:xfrm>
              <a:off x="0" y="0"/>
              <a:ext cx="3009900" cy="1343025"/>
            </a:xfrm>
            <a:prstGeom prst="diamond">
              <a:avLst/>
            </a:prstGeom>
            <a:solidFill>
              <a:srgbClr val="196D3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8" name="Flowchart: Delay 7"/>
            <p:cNvSpPr/>
            <p:nvPr/>
          </p:nvSpPr>
          <p:spPr>
            <a:xfrm rot="16200000">
              <a:off x="1200150" y="180975"/>
              <a:ext cx="665795" cy="1754190"/>
            </a:xfrm>
            <a:prstGeom prst="flowChartDelay">
              <a:avLst/>
            </a:prstGeom>
            <a:solidFill>
              <a:srgbClr val="196D3B"/>
            </a:solidFill>
            <a:ln w="95250" cap="sq">
              <a:solidFill>
                <a:schemeClr val="bg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cxnSp>
          <p:nvCxnSpPr>
            <p:cNvPr id="9" name="Straight Connector 8"/>
            <p:cNvCxnSpPr/>
            <p:nvPr/>
          </p:nvCxnSpPr>
          <p:spPr>
            <a:xfrm>
              <a:off x="381000" y="723900"/>
              <a:ext cx="0" cy="419100"/>
            </a:xfrm>
            <a:prstGeom prst="line">
              <a:avLst/>
            </a:prstGeom>
            <a:ln w="60325">
              <a:solidFill>
                <a:srgbClr val="196D3B"/>
              </a:solidFill>
            </a:ln>
          </p:spPr>
          <p:style>
            <a:lnRef idx="1">
              <a:schemeClr val="accent1"/>
            </a:lnRef>
            <a:fillRef idx="0">
              <a:schemeClr val="accent1"/>
            </a:fillRef>
            <a:effectRef idx="0">
              <a:schemeClr val="accent1"/>
            </a:effectRef>
            <a:fontRef idx="minor">
              <a:schemeClr val="tx1"/>
            </a:fontRef>
          </p:style>
        </p:cxnSp>
        <p:sp>
          <p:nvSpPr>
            <p:cNvPr id="10" name="Flowchart: Connector 9"/>
            <p:cNvSpPr/>
            <p:nvPr/>
          </p:nvSpPr>
          <p:spPr>
            <a:xfrm>
              <a:off x="285750" y="1133475"/>
              <a:ext cx="171450" cy="161925"/>
            </a:xfrm>
            <a:prstGeom prst="flowChartConnector">
              <a:avLst/>
            </a:prstGeom>
            <a:solidFill>
              <a:srgbClr val="196D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1" name="Trapezoid 10"/>
            <p:cNvSpPr/>
            <p:nvPr/>
          </p:nvSpPr>
          <p:spPr>
            <a:xfrm>
              <a:off x="238124" y="1295400"/>
              <a:ext cx="276225" cy="266700"/>
            </a:xfrm>
            <a:prstGeom prst="trapezoid">
              <a:avLst/>
            </a:prstGeom>
            <a:solidFill>
              <a:srgbClr val="196D3B"/>
            </a:solidFill>
            <a:ln cap="sq">
              <a:no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grpSp>
      <p:sp>
        <p:nvSpPr>
          <p:cNvPr id="12" name="TextBox 11"/>
          <p:cNvSpPr txBox="1"/>
          <p:nvPr/>
        </p:nvSpPr>
        <p:spPr>
          <a:xfrm>
            <a:off x="6702589" y="764582"/>
            <a:ext cx="2175292" cy="1292662"/>
          </a:xfrm>
          <a:prstGeom prst="rect">
            <a:avLst/>
          </a:prstGeom>
          <a:noFill/>
        </p:spPr>
        <p:txBody>
          <a:bodyPr wrap="square" rtlCol="0">
            <a:spAutoFit/>
          </a:bodyPr>
          <a:lstStyle/>
          <a:p>
            <a:pPr algn="ctr"/>
            <a:r>
              <a:rPr lang="en-GB" sz="1300" b="1" dirty="0" smtClean="0">
                <a:solidFill>
                  <a:srgbClr val="196D3B"/>
                </a:solidFill>
              </a:rPr>
              <a:t>English, History, Mathematics, Physical Education and Welsh </a:t>
            </a:r>
            <a:r>
              <a:rPr lang="en-GB" sz="1300" b="1" dirty="0" smtClean="0"/>
              <a:t>are the top five subjects trained (ITET) for secondary </a:t>
            </a:r>
            <a:r>
              <a:rPr lang="en-GB" sz="1300" b="1" dirty="0" err="1" smtClean="0"/>
              <a:t>headteachers</a:t>
            </a:r>
            <a:endParaRPr lang="en-GB" sz="1300" b="1" dirty="0" smtClean="0"/>
          </a:p>
        </p:txBody>
      </p:sp>
      <p:graphicFrame>
        <p:nvGraphicFramePr>
          <p:cNvPr id="13" name="Chart 12"/>
          <p:cNvGraphicFramePr>
            <a:graphicFrameLocks/>
          </p:cNvGraphicFramePr>
          <p:nvPr>
            <p:extLst>
              <p:ext uri="{D42A27DB-BD31-4B8C-83A1-F6EECF244321}">
                <p14:modId xmlns:p14="http://schemas.microsoft.com/office/powerpoint/2010/main" val="313345369"/>
              </p:ext>
            </p:extLst>
          </p:nvPr>
        </p:nvGraphicFramePr>
        <p:xfrm>
          <a:off x="0" y="680111"/>
          <a:ext cx="1655131" cy="1433353"/>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3"/>
          <p:cNvSpPr/>
          <p:nvPr/>
        </p:nvSpPr>
        <p:spPr>
          <a:xfrm>
            <a:off x="1547663" y="365446"/>
            <a:ext cx="3801959" cy="1892826"/>
          </a:xfrm>
          <a:prstGeom prst="rect">
            <a:avLst/>
          </a:prstGeom>
        </p:spPr>
        <p:txBody>
          <a:bodyPr wrap="square">
            <a:spAutoFit/>
          </a:bodyPr>
          <a:lstStyle/>
          <a:p>
            <a:r>
              <a:rPr lang="en-GB" sz="1300" b="1" dirty="0"/>
              <a:t>o</a:t>
            </a:r>
            <a:r>
              <a:rPr lang="en-GB" sz="1300" b="1" dirty="0" smtClean="0"/>
              <a:t>f all </a:t>
            </a:r>
            <a:r>
              <a:rPr lang="en-GB" sz="1300" b="1" dirty="0" err="1" smtClean="0"/>
              <a:t>headteachers</a:t>
            </a:r>
            <a:r>
              <a:rPr lang="en-GB" sz="1300" b="1" dirty="0" smtClean="0"/>
              <a:t> are</a:t>
            </a:r>
            <a:endParaRPr lang="en-GB" sz="1300" b="1" dirty="0"/>
          </a:p>
          <a:p>
            <a:r>
              <a:rPr lang="en-GB" sz="1300" b="1" dirty="0" err="1" smtClean="0">
                <a:solidFill>
                  <a:srgbClr val="196D3B"/>
                </a:solidFill>
              </a:rPr>
              <a:t>White:British</a:t>
            </a:r>
            <a:endParaRPr lang="en-GB" sz="1300" b="1" dirty="0" smtClean="0">
              <a:solidFill>
                <a:srgbClr val="196D3B"/>
              </a:solidFill>
            </a:endParaRPr>
          </a:p>
          <a:p>
            <a:pPr algn="ctr"/>
            <a:endParaRPr lang="en-GB" sz="1300" b="1" dirty="0" smtClean="0">
              <a:solidFill>
                <a:srgbClr val="196D3B"/>
              </a:solidFill>
            </a:endParaRPr>
          </a:p>
          <a:p>
            <a:r>
              <a:rPr lang="en-GB" sz="1300" b="1" dirty="0" smtClean="0">
                <a:solidFill>
                  <a:srgbClr val="196D3B"/>
                </a:solidFill>
              </a:rPr>
              <a:t>1.6% Other ethnic groups </a:t>
            </a:r>
          </a:p>
          <a:p>
            <a:r>
              <a:rPr lang="en-GB" sz="1300" b="1" dirty="0" smtClean="0">
                <a:solidFill>
                  <a:srgbClr val="196D3B"/>
                </a:solidFill>
              </a:rPr>
              <a:t>22.3% Do not wish to be recorded or unknown</a:t>
            </a:r>
          </a:p>
          <a:p>
            <a:pPr algn="ctr"/>
            <a:endParaRPr lang="en-GB" sz="1300" b="1" dirty="0" smtClean="0">
              <a:solidFill>
                <a:srgbClr val="196D3B"/>
              </a:solidFill>
            </a:endParaRPr>
          </a:p>
          <a:p>
            <a:r>
              <a:rPr lang="en-GB" sz="1300" b="1" dirty="0">
                <a:solidFill>
                  <a:srgbClr val="196D3B"/>
                </a:solidFill>
              </a:rPr>
              <a:t>D</a:t>
            </a:r>
            <a:r>
              <a:rPr lang="en-GB" sz="1300" b="1" dirty="0" smtClean="0">
                <a:solidFill>
                  <a:srgbClr val="196D3B"/>
                </a:solidFill>
              </a:rPr>
              <a:t>ifference by phase</a:t>
            </a:r>
          </a:p>
          <a:p>
            <a:r>
              <a:rPr lang="en-GB" sz="1300" b="1" dirty="0" smtClean="0">
                <a:solidFill>
                  <a:srgbClr val="196D3B"/>
                </a:solidFill>
              </a:rPr>
              <a:t>Primary – 74% White: British</a:t>
            </a:r>
          </a:p>
          <a:p>
            <a:r>
              <a:rPr lang="en-GB" sz="1300" b="1" dirty="0" smtClean="0">
                <a:solidFill>
                  <a:srgbClr val="196D3B"/>
                </a:solidFill>
              </a:rPr>
              <a:t>Secondary – </a:t>
            </a:r>
            <a:r>
              <a:rPr lang="en-GB" sz="1300" b="1" dirty="0">
                <a:solidFill>
                  <a:srgbClr val="196D3B"/>
                </a:solidFill>
              </a:rPr>
              <a:t>83% White: </a:t>
            </a:r>
            <a:r>
              <a:rPr lang="en-GB" sz="1300" b="1" dirty="0" smtClean="0">
                <a:solidFill>
                  <a:srgbClr val="196D3B"/>
                </a:solidFill>
              </a:rPr>
              <a:t>British</a:t>
            </a:r>
            <a:endParaRPr lang="en-GB" sz="1300" b="1" dirty="0">
              <a:solidFill>
                <a:srgbClr val="196D3B"/>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164950361"/>
              </p:ext>
            </p:extLst>
          </p:nvPr>
        </p:nvGraphicFramePr>
        <p:xfrm>
          <a:off x="160864" y="4893003"/>
          <a:ext cx="8728725" cy="1407795"/>
        </p:xfrm>
        <a:graphic>
          <a:graphicData uri="http://schemas.openxmlformats.org/drawingml/2006/table">
            <a:tbl>
              <a:tblPr/>
              <a:tblGrid>
                <a:gridCol w="1490270"/>
                <a:gridCol w="1034065"/>
                <a:gridCol w="1034065"/>
                <a:gridCol w="1034065"/>
                <a:gridCol w="1034065"/>
                <a:gridCol w="1034065"/>
                <a:gridCol w="1034065"/>
                <a:gridCol w="1034065"/>
              </a:tblGrid>
              <a:tr h="333399">
                <a:tc>
                  <a:txBody>
                    <a:bodyPr/>
                    <a:lstStyle/>
                    <a:p>
                      <a:pPr algn="ctr" fontAlgn="ctr"/>
                      <a:r>
                        <a:rPr lang="en-GB" sz="1100" b="0" i="0" u="none" strike="noStrike" baseline="0" dirty="0" smtClean="0">
                          <a:solidFill>
                            <a:srgbClr val="FFFFFF"/>
                          </a:solidFill>
                          <a:effectLst/>
                          <a:latin typeface="Calibri" panose="020F0502020204030204" pitchFamily="34" charset="0"/>
                        </a:rPr>
                        <a:t>Initial teacher training</a:t>
                      </a:r>
                      <a:endParaRPr lang="en-GB" sz="1100" b="0"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dirty="0">
                          <a:solidFill>
                            <a:srgbClr val="FFFFFF"/>
                          </a:solidFill>
                          <a:effectLst/>
                          <a:latin typeface="Calibri" panose="020F0502020204030204" pitchFamily="34" charset="0"/>
                        </a:rPr>
                        <a:t>Nursery and </a:t>
                      </a:r>
                      <a:r>
                        <a:rPr lang="en-GB" sz="1100" b="0" i="0" u="none" strike="noStrike" dirty="0" smtClean="0">
                          <a:solidFill>
                            <a:srgbClr val="FFFFFF"/>
                          </a:solidFill>
                          <a:effectLst/>
                          <a:latin typeface="Calibri" panose="020F0502020204030204" pitchFamily="34" charset="0"/>
                        </a:rPr>
                        <a:t>primary</a:t>
                      </a:r>
                      <a:endParaRPr lang="en-GB" sz="1100" b="0" i="0" u="none" strike="noStrike" dirty="0">
                        <a:solidFill>
                          <a:srgbClr val="FFFFFF"/>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dirty="0">
                          <a:solidFill>
                            <a:srgbClr val="FFFFFF"/>
                          </a:solidFill>
                          <a:effectLst/>
                          <a:latin typeface="Calibri" panose="020F0502020204030204" pitchFamily="34" charset="0"/>
                        </a:rPr>
                        <a:t>Middle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dirty="0">
                          <a:solidFill>
                            <a:srgbClr val="FFFFFF"/>
                          </a:solidFill>
                          <a:effectLst/>
                          <a:latin typeface="Calibri" panose="020F0502020204030204" pitchFamily="34" charset="0"/>
                        </a:rPr>
                        <a:t>Secondary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a:solidFill>
                            <a:srgbClr val="FFFFFF"/>
                          </a:solidFill>
                          <a:effectLst/>
                          <a:latin typeface="Calibri" panose="020F0502020204030204" pitchFamily="34" charset="0"/>
                        </a:rPr>
                        <a:t>Special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a:solidFill>
                            <a:srgbClr val="FFFFFF"/>
                          </a:solidFill>
                          <a:effectLst/>
                          <a:latin typeface="Calibri" panose="020F0502020204030204" pitchFamily="34" charset="0"/>
                        </a:rPr>
                        <a:t>Pupil referral unit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a:solidFill>
                            <a:srgbClr val="FFFFFF"/>
                          </a:solidFill>
                          <a:effectLst/>
                          <a:latin typeface="Calibri" panose="020F0502020204030204" pitchFamily="34" charset="0"/>
                        </a:rPr>
                        <a:t>Independent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1100" b="0" i="0" u="none" strike="noStrike">
                          <a:solidFill>
                            <a:srgbClr val="FFFFFF"/>
                          </a:solidFill>
                          <a:effectLst/>
                          <a:latin typeface="Calibri" panose="020F0502020204030204" pitchFamily="34" charset="0"/>
                        </a:rPr>
                        <a:t>Total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166699">
                <a:tc>
                  <a:txBody>
                    <a:bodyPr/>
                    <a:lstStyle/>
                    <a:p>
                      <a:pPr algn="l" fontAlgn="t"/>
                      <a:r>
                        <a:rPr lang="en-GB" sz="1100" b="0" i="0" u="none" strike="noStrike">
                          <a:solidFill>
                            <a:srgbClr val="FFFFFF"/>
                          </a:solidFill>
                          <a:effectLst/>
                          <a:latin typeface="Calibri" panose="020F0502020204030204" pitchFamily="34" charset="0"/>
                        </a:rPr>
                        <a:t>Wales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000000"/>
                          </a:solidFill>
                          <a:effectLst/>
                          <a:latin typeface="Calibri" panose="020F0502020204030204" pitchFamily="34" charset="0"/>
                        </a:rPr>
                        <a:t>783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81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dirty="0">
                          <a:solidFill>
                            <a:srgbClr val="000000"/>
                          </a:solidFill>
                          <a:effectLst/>
                          <a:latin typeface="Calibri" panose="020F0502020204030204" pitchFamily="34" charset="0"/>
                        </a:rPr>
                        <a:t>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895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66699">
                <a:tc>
                  <a:txBody>
                    <a:bodyPr/>
                    <a:lstStyle/>
                    <a:p>
                      <a:pPr algn="l" fontAlgn="t"/>
                      <a:r>
                        <a:rPr lang="en-GB" sz="1100" b="0" i="0" u="none" strike="noStrike">
                          <a:solidFill>
                            <a:srgbClr val="FFFFFF"/>
                          </a:solidFill>
                          <a:effectLst/>
                          <a:latin typeface="Calibri" panose="020F0502020204030204" pitchFamily="34" charset="0"/>
                        </a:rPr>
                        <a:t>England</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000000"/>
                          </a:solidFill>
                          <a:effectLst/>
                          <a:latin typeface="Calibri" panose="020F0502020204030204" pitchFamily="34" charset="0"/>
                        </a:rPr>
                        <a:t>160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44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213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66699">
                <a:tc>
                  <a:txBody>
                    <a:bodyPr/>
                    <a:lstStyle/>
                    <a:p>
                      <a:pPr algn="l" fontAlgn="t"/>
                      <a:r>
                        <a:rPr lang="en-GB" sz="1100" b="0" i="0" u="none" strike="noStrike" dirty="0">
                          <a:solidFill>
                            <a:srgbClr val="FFFFFF"/>
                          </a:solidFill>
                          <a:effectLst/>
                          <a:latin typeface="Calibri" panose="020F0502020204030204" pitchFamily="34" charset="0"/>
                        </a:rPr>
                        <a:t>UK</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000000"/>
                          </a:solidFill>
                          <a:effectLst/>
                          <a:latin typeface="Calibri" panose="020F0502020204030204" pitchFamily="34" charset="0"/>
                        </a:rPr>
                        <a:t>196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75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15</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296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66699">
                <a:tc>
                  <a:txBody>
                    <a:bodyPr/>
                    <a:lstStyle/>
                    <a:p>
                      <a:pPr algn="l" fontAlgn="t"/>
                      <a:r>
                        <a:rPr lang="en-GB" sz="1100" b="0" i="0" u="none" strike="noStrike">
                          <a:solidFill>
                            <a:srgbClr val="FFFFFF"/>
                          </a:solidFill>
                          <a:effectLst/>
                          <a:latin typeface="Calibri" panose="020F0502020204030204" pitchFamily="34" charset="0"/>
                        </a:rPr>
                        <a:t>Other EU countries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000000"/>
                          </a:solidFill>
                          <a:effectLst/>
                          <a:latin typeface="Calibri" panose="020F0502020204030204" pitchFamily="34" charset="0"/>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66699">
                <a:tc>
                  <a:txBody>
                    <a:bodyPr/>
                    <a:lstStyle/>
                    <a:p>
                      <a:pPr algn="l" fontAlgn="t"/>
                      <a:r>
                        <a:rPr lang="en-GB" sz="1100" b="0" i="0" u="none" strike="noStrike">
                          <a:solidFill>
                            <a:srgbClr val="FFFFFF"/>
                          </a:solidFill>
                          <a:effectLst/>
                          <a:latin typeface="Calibri" panose="020F0502020204030204" pitchFamily="34" charset="0"/>
                        </a:rPr>
                        <a:t>Unknown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000000"/>
                          </a:solidFill>
                          <a:effectLst/>
                          <a:latin typeface="Calibri" panose="020F0502020204030204" pitchFamily="34" charset="0"/>
                        </a:rPr>
                        <a:t>46</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r" fontAlgn="t"/>
                      <a:r>
                        <a:rPr lang="en-GB" sz="1100" b="0" i="0" u="none" strike="noStrike">
                          <a:solidFill>
                            <a:srgbClr val="000000"/>
                          </a:solidFill>
                          <a:effectLst/>
                          <a:latin typeface="Calibri" panose="020F0502020204030204" pitchFamily="34" charset="0"/>
                        </a:rPr>
                        <a:t>52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r>
              <a:tr h="166699">
                <a:tc>
                  <a:txBody>
                    <a:bodyPr/>
                    <a:lstStyle/>
                    <a:p>
                      <a:pPr algn="l" fontAlgn="t"/>
                      <a:r>
                        <a:rPr lang="en-GB" sz="1100" b="0" i="0" u="none" strike="noStrike">
                          <a:solidFill>
                            <a:srgbClr val="FFFFFF"/>
                          </a:solidFill>
                          <a:effectLst/>
                          <a:latin typeface="Calibri" panose="020F0502020204030204" pitchFamily="34" charset="0"/>
                        </a:rPr>
                        <a:t>Total</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1187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11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203</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38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12</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a:solidFill>
                            <a:srgbClr val="FFFFFF"/>
                          </a:solidFill>
                          <a:effectLst/>
                          <a:latin typeface="Calibri" panose="020F0502020204030204" pitchFamily="34" charset="0"/>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t"/>
                      <a:r>
                        <a:rPr lang="en-GB" sz="1100" b="0" i="0" u="none" strike="noStrike" dirty="0">
                          <a:solidFill>
                            <a:srgbClr val="FFFFFF"/>
                          </a:solidFill>
                          <a:effectLst/>
                          <a:latin typeface="Calibri" panose="020F0502020204030204" pitchFamily="34" charset="0"/>
                        </a:rPr>
                        <a:t>1458</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bl>
          </a:graphicData>
        </a:graphic>
      </p:graphicFrame>
      <p:graphicFrame>
        <p:nvGraphicFramePr>
          <p:cNvPr id="3" name="Table 2"/>
          <p:cNvGraphicFramePr>
            <a:graphicFrameLocks noGrp="1"/>
          </p:cNvGraphicFramePr>
          <p:nvPr/>
        </p:nvGraphicFramePr>
        <p:xfrm>
          <a:off x="1705232" y="7018638"/>
          <a:ext cx="1569309" cy="365760"/>
        </p:xfrm>
        <a:graphic>
          <a:graphicData uri="http://schemas.openxmlformats.org/drawingml/2006/table">
            <a:tbl>
              <a:tblPr/>
              <a:tblGrid>
                <a:gridCol w="1569309"/>
              </a:tblGrid>
              <a:tr h="0">
                <a:tc>
                  <a:txBody>
                    <a:bodyPr/>
                    <a:lstStyle/>
                    <a:p>
                      <a:endParaRPr lang="en-GB"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tr>
            </a:tbl>
          </a:graphicData>
        </a:graphic>
      </p:graphicFrame>
      <p:graphicFrame>
        <p:nvGraphicFramePr>
          <p:cNvPr id="5" name="Table 4"/>
          <p:cNvGraphicFramePr>
            <a:graphicFrameLocks noGrp="1"/>
          </p:cNvGraphicFramePr>
          <p:nvPr/>
        </p:nvGraphicFramePr>
        <p:xfrm>
          <a:off x="1445741" y="7006281"/>
          <a:ext cx="3064475" cy="365760"/>
        </p:xfrm>
        <a:graphic>
          <a:graphicData uri="http://schemas.openxmlformats.org/drawingml/2006/table">
            <a:tbl>
              <a:tblPr/>
              <a:tblGrid>
                <a:gridCol w="3064475"/>
              </a:tblGrid>
              <a:tr h="0">
                <a:tc>
                  <a:txBody>
                    <a:bodyPr/>
                    <a:lstStyle/>
                    <a:p>
                      <a:endParaRPr lang="en-GB" dirty="0"/>
                    </a:p>
                  </a:txBody>
                  <a:tcPr>
                    <a:lnL w="12700" cmpd="sng">
                      <a:solidFill>
                        <a:schemeClr val="bg1"/>
                      </a:solidFill>
                      <a:prstDash val="solid"/>
                    </a:lnL>
                    <a:lnR w="12700" cmpd="sng">
                      <a:solidFill>
                        <a:schemeClr val="bg1"/>
                      </a:solidFill>
                      <a:prstDash val="solid"/>
                    </a:lnR>
                    <a:lnT w="12700" cmpd="sng">
                      <a:solidFill>
                        <a:schemeClr val="bg1"/>
                      </a:solidFill>
                      <a:prstDash val="solid"/>
                    </a:lnT>
                    <a:lnB w="12700" cmpd="sng">
                      <a:solidFill>
                        <a:schemeClr val="bg1"/>
                      </a:solidFill>
                      <a:prstDash val="solid"/>
                    </a:lnB>
                  </a:tcPr>
                </a:tc>
              </a:tr>
            </a:tbl>
          </a:graphicData>
        </a:graphic>
      </p:graphicFrame>
      <p:sp>
        <p:nvSpPr>
          <p:cNvPr id="2" name="TextBox 1"/>
          <p:cNvSpPr txBox="1"/>
          <p:nvPr/>
        </p:nvSpPr>
        <p:spPr>
          <a:xfrm>
            <a:off x="83761" y="4522771"/>
            <a:ext cx="8794119" cy="369332"/>
          </a:xfrm>
          <a:prstGeom prst="rect">
            <a:avLst/>
          </a:prstGeom>
          <a:noFill/>
        </p:spPr>
        <p:txBody>
          <a:bodyPr wrap="square" rtlCol="0">
            <a:spAutoFit/>
          </a:bodyPr>
          <a:lstStyle/>
          <a:p>
            <a:r>
              <a:rPr lang="en-GB" b="1" dirty="0" err="1" smtClean="0"/>
              <a:t>Headteacher</a:t>
            </a:r>
            <a:r>
              <a:rPr lang="en-GB" b="1" dirty="0" smtClean="0"/>
              <a:t> by phase and location of initial teacher training institution </a:t>
            </a:r>
            <a:endParaRPr lang="en-GB" b="1" dirty="0"/>
          </a:p>
        </p:txBody>
      </p:sp>
      <p:pic>
        <p:nvPicPr>
          <p:cNvPr id="16" name="Picture 15"/>
          <p:cNvPicPr>
            <a:picLocks noChangeAspect="1"/>
          </p:cNvPicPr>
          <p:nvPr/>
        </p:nvPicPr>
        <p:blipFill>
          <a:blip r:embed="rId4"/>
          <a:stretch>
            <a:fillRect/>
          </a:stretch>
        </p:blipFill>
        <p:spPr>
          <a:xfrm>
            <a:off x="203837" y="2276756"/>
            <a:ext cx="8736325" cy="2304488"/>
          </a:xfrm>
          <a:prstGeom prst="rect">
            <a:avLst/>
          </a:prstGeom>
        </p:spPr>
      </p:pic>
    </p:spTree>
    <p:extLst>
      <p:ext uri="{BB962C8B-B14F-4D97-AF65-F5344CB8AC3E}">
        <p14:creationId xmlns:p14="http://schemas.microsoft.com/office/powerpoint/2010/main" val="3294569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744" y="106869"/>
            <a:ext cx="8784976" cy="1143000"/>
          </a:xfrm>
        </p:spPr>
        <p:txBody>
          <a:bodyPr>
            <a:normAutofit/>
          </a:bodyPr>
          <a:lstStyle/>
          <a:p>
            <a:pPr algn="l"/>
            <a:r>
              <a:rPr lang="en-GB" sz="3200" b="1" dirty="0" smtClean="0"/>
              <a:t>Tracking </a:t>
            </a:r>
            <a:r>
              <a:rPr lang="en-GB" sz="3200" b="1" dirty="0" err="1" smtClean="0"/>
              <a:t>headteachers</a:t>
            </a:r>
            <a:r>
              <a:rPr lang="en-GB" sz="3200" b="1" dirty="0" smtClean="0"/>
              <a:t>, deputies, and assistants</a:t>
            </a:r>
            <a:endParaRPr lang="en-GB" sz="3200" b="1" dirty="0"/>
          </a:p>
        </p:txBody>
      </p:sp>
      <p:sp>
        <p:nvSpPr>
          <p:cNvPr id="5" name="TextBox 4"/>
          <p:cNvSpPr txBox="1"/>
          <p:nvPr/>
        </p:nvSpPr>
        <p:spPr>
          <a:xfrm>
            <a:off x="250574" y="942400"/>
            <a:ext cx="8784976" cy="323165"/>
          </a:xfrm>
          <a:prstGeom prst="rect">
            <a:avLst/>
          </a:prstGeom>
          <a:noFill/>
        </p:spPr>
        <p:txBody>
          <a:bodyPr wrap="square" rtlCol="0">
            <a:spAutoFit/>
          </a:bodyPr>
          <a:lstStyle/>
          <a:p>
            <a:pPr fontAlgn="b"/>
            <a:r>
              <a:rPr lang="en-GB" sz="1500" b="1" dirty="0">
                <a:latin typeface="Calibri" panose="020F0502020204030204" pitchFamily="34" charset="0"/>
              </a:rPr>
              <a:t>Based on </a:t>
            </a:r>
            <a:r>
              <a:rPr lang="en-GB" sz="1500" b="1" dirty="0" smtClean="0">
                <a:latin typeface="Calibri" panose="020F0502020204030204" pitchFamily="34" charset="0"/>
              </a:rPr>
              <a:t>data from the Register of Education Practitioners at 1 </a:t>
            </a:r>
            <a:r>
              <a:rPr lang="en-GB" sz="1500" b="1" dirty="0">
                <a:latin typeface="Calibri" panose="020F0502020204030204" pitchFamily="34" charset="0"/>
              </a:rPr>
              <a:t>March </a:t>
            </a:r>
            <a:r>
              <a:rPr lang="en-GB" sz="1500" b="1" dirty="0" smtClean="0">
                <a:latin typeface="Calibri" panose="020F0502020204030204" pitchFamily="34" charset="0"/>
              </a:rPr>
              <a:t>each year from </a:t>
            </a:r>
            <a:r>
              <a:rPr lang="en-GB" sz="1500" b="1" dirty="0">
                <a:latin typeface="Calibri" panose="020F0502020204030204" pitchFamily="34" charset="0"/>
              </a:rPr>
              <a:t>2008 to </a:t>
            </a:r>
            <a:r>
              <a:rPr lang="en-GB" sz="1500" b="1" dirty="0" smtClean="0">
                <a:latin typeface="Calibri" panose="020F0502020204030204" pitchFamily="34" charset="0"/>
              </a:rPr>
              <a:t>2017</a:t>
            </a:r>
            <a:endParaRPr lang="en-GB" sz="1500" b="1" dirty="0">
              <a:latin typeface="Calibri" panose="020F050202020403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096853485"/>
              </p:ext>
            </p:extLst>
          </p:nvPr>
        </p:nvGraphicFramePr>
        <p:xfrm>
          <a:off x="280146" y="1372244"/>
          <a:ext cx="8658174" cy="1512864"/>
        </p:xfrm>
        <a:graphic>
          <a:graphicData uri="http://schemas.openxmlformats.org/drawingml/2006/table">
            <a:tbl>
              <a:tblPr/>
              <a:tblGrid>
                <a:gridCol w="1455664"/>
                <a:gridCol w="720251"/>
                <a:gridCol w="720251"/>
                <a:gridCol w="720251"/>
                <a:gridCol w="720251"/>
                <a:gridCol w="720251"/>
                <a:gridCol w="720251"/>
                <a:gridCol w="720251"/>
                <a:gridCol w="720251"/>
                <a:gridCol w="720251"/>
                <a:gridCol w="720251"/>
              </a:tblGrid>
              <a:tr h="376445">
                <a:tc rowSpan="2">
                  <a:txBody>
                    <a:bodyPr/>
                    <a:lstStyle/>
                    <a:p>
                      <a:pPr algn="ctr" fontAlgn="ctr"/>
                      <a:r>
                        <a:rPr lang="en-GB" sz="800" b="1" i="0" u="none" strike="noStrike" dirty="0">
                          <a:solidFill>
                            <a:srgbClr val="FFFFFF"/>
                          </a:solidFill>
                          <a:effectLst/>
                          <a:latin typeface="Calibri" panose="020F0502020204030204" pitchFamily="34" charset="0"/>
                        </a:rPr>
                        <a:t> </a:t>
                      </a:r>
                      <a:r>
                        <a:rPr lang="en-GB" sz="800" b="1" i="0" u="none" strike="noStrike" dirty="0" smtClean="0">
                          <a:solidFill>
                            <a:srgbClr val="FFFFFF"/>
                          </a:solidFill>
                          <a:effectLst/>
                          <a:latin typeface="Calibri" panose="020F0502020204030204" pitchFamily="34" charset="0"/>
                        </a:rPr>
                        <a:t>Number</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gridSpan="2">
                  <a:txBody>
                    <a:bodyPr/>
                    <a:lstStyle/>
                    <a:p>
                      <a:pPr algn="ctr" fontAlgn="ctr"/>
                      <a:r>
                        <a:rPr lang="en-GB" sz="800" b="1" i="0" u="none" strike="noStrike">
                          <a:solidFill>
                            <a:srgbClr val="FFFFFF"/>
                          </a:solidFill>
                          <a:effectLst/>
                          <a:latin typeface="Calibri" panose="020F0502020204030204" pitchFamily="34" charset="0"/>
                        </a:rPr>
                        <a:t>Nursery and primary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Secondary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Special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Other phases including </a:t>
                      </a:r>
                      <a:r>
                        <a:rPr lang="en-GB" sz="800" b="1" i="0" u="none" strike="noStrike" dirty="0" smtClean="0">
                          <a:solidFill>
                            <a:srgbClr val="FFFFFF"/>
                          </a:solidFill>
                          <a:effectLst/>
                          <a:latin typeface="Calibri" panose="020F0502020204030204" pitchFamily="34" charset="0"/>
                        </a:rPr>
                        <a:t>Middle</a:t>
                      </a:r>
                      <a:r>
                        <a:rPr lang="en-GB" sz="800" b="1" i="0" u="none" strike="noStrike" dirty="0">
                          <a:solidFill>
                            <a:srgbClr val="FFFFFF"/>
                          </a:solidFill>
                          <a:effectLst/>
                          <a:latin typeface="Calibri" panose="020F0502020204030204" pitchFamily="34" charset="0"/>
                        </a:rPr>
                        <a:t>, PRU and </a:t>
                      </a:r>
                      <a:r>
                        <a:rPr lang="en-GB" sz="800" b="1" i="0" u="none" strike="noStrike" dirty="0" smtClean="0">
                          <a:solidFill>
                            <a:srgbClr val="FFFFFF"/>
                          </a:solidFill>
                          <a:effectLst/>
                          <a:latin typeface="Calibri" panose="020F0502020204030204" pitchFamily="34" charset="0"/>
                        </a:rPr>
                        <a:t>Independent</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Total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r>
              <a:tr h="228171">
                <a:tc vMerge="1">
                  <a:txBody>
                    <a:bodyPr/>
                    <a:lstStyle/>
                    <a:p>
                      <a:endParaRPr lang="en-GB"/>
                    </a:p>
                  </a:txBody>
                  <a:tcPr/>
                </a:tc>
                <a:tc>
                  <a:txBody>
                    <a:bodyPr/>
                    <a:lstStyle/>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454124">
                <a:tc>
                  <a:txBody>
                    <a:bodyPr/>
                    <a:lstStyle/>
                    <a:p>
                      <a:pPr algn="l" fontAlgn="ctr"/>
                      <a:r>
                        <a:rPr lang="en-GB" sz="800" b="0" i="0" u="none" strike="noStrike" dirty="0" err="1" smtClean="0">
                          <a:solidFill>
                            <a:srgbClr val="FFFFFF"/>
                          </a:solidFill>
                          <a:effectLst/>
                          <a:latin typeface="Calibri" panose="020F0502020204030204" pitchFamily="34" charset="0"/>
                        </a:rPr>
                        <a:t>Headteachers</a:t>
                      </a:r>
                      <a:r>
                        <a:rPr lang="en-GB" sz="800" b="0" i="0" u="none" strike="noStrike" dirty="0" smtClean="0">
                          <a:solidFill>
                            <a:srgbClr val="FFFFFF"/>
                          </a:solidFill>
                          <a:effectLst/>
                          <a:latin typeface="Calibri" panose="020F0502020204030204" pitchFamily="34" charset="0"/>
                        </a:rPr>
                        <a:t> </a:t>
                      </a:r>
                      <a:r>
                        <a:rPr lang="en-GB" sz="800" b="0" i="0" u="none" strike="noStrike" dirty="0">
                          <a:solidFill>
                            <a:srgbClr val="FFFFFF"/>
                          </a:solidFill>
                          <a:effectLst/>
                          <a:latin typeface="Calibri" panose="020F0502020204030204" pitchFamily="34" charset="0"/>
                        </a:rPr>
                        <a:t>employed in the same </a:t>
                      </a:r>
                      <a:r>
                        <a:rPr lang="en-GB" sz="800" b="0" i="0" u="none" strike="noStrike" dirty="0" smtClean="0">
                          <a:solidFill>
                            <a:srgbClr val="FFFFFF"/>
                          </a:solidFill>
                          <a:effectLst/>
                          <a:latin typeface="Calibri" panose="020F0502020204030204" pitchFamily="34" charset="0"/>
                        </a:rPr>
                        <a:t>school 2008 </a:t>
                      </a:r>
                      <a:r>
                        <a:rPr lang="en-GB" sz="800" b="0" i="0" u="none" strike="noStrike" dirty="0">
                          <a:solidFill>
                            <a:srgbClr val="FFFFFF"/>
                          </a:solidFill>
                          <a:effectLst/>
                          <a:latin typeface="Calibri" panose="020F0502020204030204" pitchFamily="34" charset="0"/>
                        </a:rPr>
                        <a:t>to 2017</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dirty="0">
                          <a:solidFill>
                            <a:srgbClr val="000000"/>
                          </a:solidFill>
                          <a:effectLst/>
                          <a:latin typeface="Calibri" panose="020F0502020204030204" pitchFamily="34" charset="0"/>
                        </a:rPr>
                        <a:t>225</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19%</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27</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9</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24%</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261</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18%</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454124">
                <a:tc>
                  <a:txBody>
                    <a:bodyPr/>
                    <a:lstStyle/>
                    <a:p>
                      <a:pPr algn="l" fontAlgn="ctr"/>
                      <a:r>
                        <a:rPr lang="en-GB" sz="800" b="0" i="0" u="none" strike="noStrike" dirty="0">
                          <a:solidFill>
                            <a:srgbClr val="FFFFFF"/>
                          </a:solidFill>
                          <a:effectLst/>
                          <a:latin typeface="Calibri" panose="020F0502020204030204" pitchFamily="34" charset="0"/>
                        </a:rPr>
                        <a:t>Total </a:t>
                      </a:r>
                      <a:r>
                        <a:rPr lang="en-GB" sz="800" b="0" i="0" u="none" strike="noStrike" dirty="0" err="1" smtClean="0">
                          <a:solidFill>
                            <a:srgbClr val="FFFFFF"/>
                          </a:solidFill>
                          <a:effectLst/>
                          <a:latin typeface="Calibri" panose="020F0502020204030204" pitchFamily="34" charset="0"/>
                        </a:rPr>
                        <a:t>headteachers</a:t>
                      </a:r>
                      <a:r>
                        <a:rPr lang="en-GB" sz="800" b="0" i="0" u="none" strike="noStrike" dirty="0" smtClean="0">
                          <a:solidFill>
                            <a:srgbClr val="FFFFFF"/>
                          </a:solidFill>
                          <a:effectLst/>
                          <a:latin typeface="Calibri" panose="020F0502020204030204" pitchFamily="34" charset="0"/>
                        </a:rPr>
                        <a:t> 1 March 17</a:t>
                      </a:r>
                      <a:endParaRPr lang="en-GB" sz="800" b="0"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a:solidFill>
                            <a:srgbClr val="000000"/>
                          </a:solidFill>
                          <a:effectLst/>
                          <a:latin typeface="Calibri" panose="020F0502020204030204" pitchFamily="34" charset="0"/>
                        </a:rPr>
                        <a:t>1187</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203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38</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30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1458</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87772611"/>
              </p:ext>
            </p:extLst>
          </p:nvPr>
        </p:nvGraphicFramePr>
        <p:xfrm>
          <a:off x="280146" y="3071162"/>
          <a:ext cx="8658175" cy="1344213"/>
        </p:xfrm>
        <a:graphic>
          <a:graphicData uri="http://schemas.openxmlformats.org/drawingml/2006/table">
            <a:tbl>
              <a:tblPr/>
              <a:tblGrid>
                <a:gridCol w="1455665"/>
                <a:gridCol w="720251"/>
                <a:gridCol w="720251"/>
                <a:gridCol w="720251"/>
                <a:gridCol w="720251"/>
                <a:gridCol w="720251"/>
                <a:gridCol w="720251"/>
                <a:gridCol w="720251"/>
                <a:gridCol w="720251"/>
                <a:gridCol w="720251"/>
                <a:gridCol w="720251"/>
              </a:tblGrid>
              <a:tr h="286534">
                <a:tc rowSpan="2">
                  <a:txBody>
                    <a:bodyPr/>
                    <a:lstStyle/>
                    <a:p>
                      <a:pPr algn="ctr" fontAlgn="ctr"/>
                      <a:r>
                        <a:rPr lang="en-GB" sz="800" b="1" i="0" u="none" strike="noStrike" dirty="0" smtClean="0">
                          <a:solidFill>
                            <a:srgbClr val="FFFFFF"/>
                          </a:solidFill>
                          <a:effectLst/>
                          <a:latin typeface="Calibri" panose="020F0502020204030204" pitchFamily="34" charset="0"/>
                        </a:rPr>
                        <a:t>Number</a:t>
                      </a:r>
                      <a:r>
                        <a:rPr lang="en-GB" sz="800" b="1" i="0" u="none" strike="noStrike" dirty="0">
                          <a:solidFill>
                            <a:srgbClr val="FFFFFF"/>
                          </a:solidFill>
                          <a:effectLst/>
                          <a:latin typeface="Calibri" panose="020F0502020204030204" pitchFamily="34" charset="0"/>
                        </a:rPr>
                        <a:t> </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gridSpan="2">
                  <a:txBody>
                    <a:bodyPr/>
                    <a:lstStyle/>
                    <a:p>
                      <a:pPr algn="ctr" fontAlgn="ctr"/>
                      <a:r>
                        <a:rPr lang="en-GB" sz="800" b="1" i="0" u="none" strike="noStrike">
                          <a:solidFill>
                            <a:srgbClr val="FFFFFF"/>
                          </a:solidFill>
                          <a:effectLst/>
                          <a:latin typeface="Calibri" panose="020F0502020204030204" pitchFamily="34" charset="0"/>
                        </a:rPr>
                        <a:t>Nursery and primary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Secondary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Special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Other phases including </a:t>
                      </a:r>
                      <a:r>
                        <a:rPr lang="en-GB" sz="800" b="1" i="0" u="none" strike="noStrike" dirty="0" smtClean="0">
                          <a:solidFill>
                            <a:srgbClr val="FFFFFF"/>
                          </a:solidFill>
                          <a:effectLst/>
                          <a:latin typeface="Calibri" panose="020F0502020204030204" pitchFamily="34" charset="0"/>
                        </a:rPr>
                        <a:t>Middle</a:t>
                      </a:r>
                      <a:r>
                        <a:rPr lang="en-GB" sz="800" b="1" i="0" u="none" strike="noStrike" dirty="0">
                          <a:solidFill>
                            <a:srgbClr val="FFFFFF"/>
                          </a:solidFill>
                          <a:effectLst/>
                          <a:latin typeface="Calibri" panose="020F0502020204030204" pitchFamily="34" charset="0"/>
                        </a:rPr>
                        <a:t>, PRU and </a:t>
                      </a:r>
                      <a:r>
                        <a:rPr lang="en-GB" sz="800" b="1" i="0" u="none" strike="noStrike" dirty="0" smtClean="0">
                          <a:solidFill>
                            <a:srgbClr val="FFFFFF"/>
                          </a:solidFill>
                          <a:effectLst/>
                          <a:latin typeface="Calibri" panose="020F0502020204030204" pitchFamily="34" charset="0"/>
                        </a:rPr>
                        <a:t>Independent</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Total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r>
              <a:tr h="341345">
                <a:tc vMerge="1">
                  <a:txBody>
                    <a:bodyPr/>
                    <a:lstStyle/>
                    <a:p>
                      <a:endParaRPr lang="en-GB"/>
                    </a:p>
                  </a:txBody>
                  <a:tcPr/>
                </a:tc>
                <a:tc>
                  <a:txBody>
                    <a:bodyPr/>
                    <a:lstStyle/>
                    <a:p>
                      <a:pPr algn="ctr" fontAlgn="ctr"/>
                      <a:r>
                        <a:rPr lang="en-GB" sz="800" b="1" i="0" u="none" strike="noStrike" dirty="0" smtClean="0">
                          <a:solidFill>
                            <a:srgbClr val="FFFFFF"/>
                          </a:solidFill>
                          <a:effectLst/>
                          <a:latin typeface="Calibri" panose="020F0502020204030204" pitchFamily="34" charset="0"/>
                        </a:rPr>
                        <a:t>Deputy</a:t>
                      </a:r>
                    </a:p>
                    <a:p>
                      <a:pPr algn="ctr" fontAlgn="ctr"/>
                      <a:r>
                        <a:rPr lang="en-GB" sz="800" b="1" i="0" u="none" strike="noStrike" dirty="0" err="1" smtClean="0">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Deputy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Deputy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Deputy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Deputy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358167">
                <a:tc>
                  <a:txBody>
                    <a:bodyPr/>
                    <a:lstStyle/>
                    <a:p>
                      <a:pPr algn="l" fontAlgn="ctr"/>
                      <a:r>
                        <a:rPr lang="en-GB" sz="800" b="0" i="0" u="none" strike="noStrike" dirty="0" smtClean="0">
                          <a:solidFill>
                            <a:srgbClr val="FFFFFF"/>
                          </a:solidFill>
                          <a:effectLst/>
                          <a:latin typeface="Calibri" panose="020F0502020204030204" pitchFamily="34" charset="0"/>
                        </a:rPr>
                        <a:t>Deputy </a:t>
                      </a:r>
                      <a:r>
                        <a:rPr lang="en-GB" sz="800" b="0" i="0" u="none" strike="noStrike" dirty="0" err="1">
                          <a:solidFill>
                            <a:srgbClr val="FFFFFF"/>
                          </a:solidFill>
                          <a:effectLst/>
                          <a:latin typeface="Calibri" panose="020F0502020204030204" pitchFamily="34" charset="0"/>
                        </a:rPr>
                        <a:t>headteachers</a:t>
                      </a:r>
                      <a:r>
                        <a:rPr lang="en-GB" sz="800" b="0" i="0" u="none" strike="noStrike" dirty="0">
                          <a:solidFill>
                            <a:srgbClr val="FFFFFF"/>
                          </a:solidFill>
                          <a:effectLst/>
                          <a:latin typeface="Calibri" panose="020F0502020204030204" pitchFamily="34" charset="0"/>
                        </a:rPr>
                        <a:t> employed in the same </a:t>
                      </a:r>
                      <a:r>
                        <a:rPr lang="en-GB" sz="800" b="0" i="0" u="none" strike="noStrike" dirty="0" smtClean="0">
                          <a:solidFill>
                            <a:srgbClr val="FFFFFF"/>
                          </a:solidFill>
                          <a:effectLst/>
                          <a:latin typeface="Calibri" panose="020F0502020204030204" pitchFamily="34" charset="0"/>
                        </a:rPr>
                        <a:t>school 2008 </a:t>
                      </a:r>
                      <a:r>
                        <a:rPr lang="en-GB" sz="800" b="0" i="0" u="none" strike="noStrike" dirty="0">
                          <a:solidFill>
                            <a:srgbClr val="FFFFFF"/>
                          </a:solidFill>
                          <a:effectLst/>
                          <a:latin typeface="Calibri" panose="020F0502020204030204" pitchFamily="34" charset="0"/>
                        </a:rPr>
                        <a:t>to 2017</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dirty="0">
                          <a:solidFill>
                            <a:srgbClr val="000000"/>
                          </a:solidFill>
                          <a:effectLst/>
                          <a:latin typeface="Calibri" panose="020F0502020204030204" pitchFamily="34" charset="0"/>
                        </a:rPr>
                        <a:t>105</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24</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12%</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5</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16%</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134</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12%</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358167">
                <a:tc>
                  <a:txBody>
                    <a:bodyPr/>
                    <a:lstStyle/>
                    <a:p>
                      <a:pPr algn="l" fontAlgn="ctr"/>
                      <a:r>
                        <a:rPr lang="en-GB" sz="800" b="0" i="0" u="none" strike="noStrike" dirty="0">
                          <a:solidFill>
                            <a:srgbClr val="FFFFFF"/>
                          </a:solidFill>
                          <a:effectLst/>
                          <a:latin typeface="Calibri" panose="020F0502020204030204" pitchFamily="34" charset="0"/>
                        </a:rPr>
                        <a:t>Total </a:t>
                      </a:r>
                      <a:r>
                        <a:rPr lang="en-GB" sz="800" b="0" i="0" u="none" strike="noStrike" dirty="0" smtClean="0">
                          <a:solidFill>
                            <a:srgbClr val="FFFFFF"/>
                          </a:solidFill>
                          <a:effectLst/>
                          <a:latin typeface="Calibri" panose="020F0502020204030204" pitchFamily="34" charset="0"/>
                        </a:rPr>
                        <a:t>deputy </a:t>
                      </a:r>
                      <a:r>
                        <a:rPr lang="en-GB" sz="800" b="0" i="0" u="none" strike="noStrike" dirty="0" err="1" smtClean="0">
                          <a:solidFill>
                            <a:srgbClr val="FFFFFF"/>
                          </a:solidFill>
                          <a:effectLst/>
                          <a:latin typeface="Calibri" panose="020F0502020204030204" pitchFamily="34" charset="0"/>
                        </a:rPr>
                        <a:t>headteachers</a:t>
                      </a:r>
                      <a:r>
                        <a:rPr lang="en-GB" sz="800" b="0" i="0" u="none" strike="noStrike" dirty="0" smtClean="0">
                          <a:solidFill>
                            <a:srgbClr val="FFFFFF"/>
                          </a:solidFill>
                          <a:effectLst/>
                          <a:latin typeface="Calibri" panose="020F0502020204030204" pitchFamily="34" charset="0"/>
                        </a:rPr>
                        <a:t> 1 March 17</a:t>
                      </a:r>
                      <a:endParaRPr lang="en-GB" sz="800" b="0"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a:solidFill>
                            <a:srgbClr val="000000"/>
                          </a:solidFill>
                          <a:effectLst/>
                          <a:latin typeface="Calibri" panose="020F0502020204030204" pitchFamily="34" charset="0"/>
                        </a:rPr>
                        <a:t>819</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201</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32</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24</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1076</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870408513"/>
              </p:ext>
            </p:extLst>
          </p:nvPr>
        </p:nvGraphicFramePr>
        <p:xfrm>
          <a:off x="280145" y="4678301"/>
          <a:ext cx="8658175" cy="1464662"/>
        </p:xfrm>
        <a:graphic>
          <a:graphicData uri="http://schemas.openxmlformats.org/drawingml/2006/table">
            <a:tbl>
              <a:tblPr/>
              <a:tblGrid>
                <a:gridCol w="1455665"/>
                <a:gridCol w="720251"/>
                <a:gridCol w="720251"/>
                <a:gridCol w="720251"/>
                <a:gridCol w="720251"/>
                <a:gridCol w="720251"/>
                <a:gridCol w="720251"/>
                <a:gridCol w="720251"/>
                <a:gridCol w="720251"/>
                <a:gridCol w="720251"/>
                <a:gridCol w="720251"/>
              </a:tblGrid>
              <a:tr h="278458">
                <a:tc rowSpan="2">
                  <a:txBody>
                    <a:bodyPr/>
                    <a:lstStyle/>
                    <a:p>
                      <a:pPr algn="ctr" fontAlgn="ctr"/>
                      <a:r>
                        <a:rPr lang="en-GB" sz="800" b="1" i="0" u="none" strike="noStrike" dirty="0" smtClean="0">
                          <a:solidFill>
                            <a:srgbClr val="FFFFFF"/>
                          </a:solidFill>
                          <a:effectLst/>
                          <a:latin typeface="Calibri" panose="020F0502020204030204" pitchFamily="34" charset="0"/>
                        </a:rPr>
                        <a:t>Number</a:t>
                      </a:r>
                      <a:r>
                        <a:rPr lang="en-GB" sz="800" b="1" i="0" u="none" strike="noStrike" dirty="0">
                          <a:solidFill>
                            <a:srgbClr val="FFFFFF"/>
                          </a:solidFill>
                          <a:effectLst/>
                          <a:latin typeface="Calibri" panose="020F0502020204030204" pitchFamily="34" charset="0"/>
                        </a:rPr>
                        <a:t> </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gridSpan="2">
                  <a:txBody>
                    <a:bodyPr/>
                    <a:lstStyle/>
                    <a:p>
                      <a:pPr algn="ctr" fontAlgn="ctr"/>
                      <a:r>
                        <a:rPr lang="en-GB" sz="800" b="1" i="0" u="none" strike="noStrike">
                          <a:solidFill>
                            <a:srgbClr val="FFFFFF"/>
                          </a:solidFill>
                          <a:effectLst/>
                          <a:latin typeface="Calibri" panose="020F0502020204030204" pitchFamily="34" charset="0"/>
                        </a:rPr>
                        <a:t>Nursery and primary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Secondary</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Special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dirty="0">
                          <a:solidFill>
                            <a:srgbClr val="FFFFFF"/>
                          </a:solidFill>
                          <a:effectLst/>
                          <a:latin typeface="Calibri" panose="020F0502020204030204" pitchFamily="34" charset="0"/>
                        </a:rPr>
                        <a:t>Other phases including </a:t>
                      </a:r>
                      <a:r>
                        <a:rPr lang="en-GB" sz="800" b="1" i="0" u="none" strike="noStrike" dirty="0" smtClean="0">
                          <a:solidFill>
                            <a:srgbClr val="FFFFFF"/>
                          </a:solidFill>
                          <a:effectLst/>
                          <a:latin typeface="Calibri" panose="020F0502020204030204" pitchFamily="34" charset="0"/>
                        </a:rPr>
                        <a:t>Middle</a:t>
                      </a:r>
                      <a:r>
                        <a:rPr lang="en-GB" sz="800" b="1" i="0" u="none" strike="noStrike" dirty="0">
                          <a:solidFill>
                            <a:srgbClr val="FFFFFF"/>
                          </a:solidFill>
                          <a:effectLst/>
                          <a:latin typeface="Calibri" panose="020F0502020204030204" pitchFamily="34" charset="0"/>
                        </a:rPr>
                        <a:t>, PRU and </a:t>
                      </a:r>
                      <a:r>
                        <a:rPr lang="en-GB" sz="800" b="1" i="0" u="none" strike="noStrike" dirty="0" smtClean="0">
                          <a:solidFill>
                            <a:srgbClr val="FFFFFF"/>
                          </a:solidFill>
                          <a:effectLst/>
                          <a:latin typeface="Calibri" panose="020F0502020204030204" pitchFamily="34" charset="0"/>
                        </a:rPr>
                        <a:t>Independent</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c gridSpan="2">
                  <a:txBody>
                    <a:bodyPr/>
                    <a:lstStyle/>
                    <a:p>
                      <a:pPr algn="ctr" fontAlgn="ctr"/>
                      <a:r>
                        <a:rPr lang="en-GB" sz="800" b="1" i="0" u="none" strike="noStrike">
                          <a:solidFill>
                            <a:srgbClr val="FFFFFF"/>
                          </a:solidFill>
                          <a:effectLst/>
                          <a:latin typeface="Calibri" panose="020F0502020204030204" pitchFamily="34" charset="0"/>
                        </a:rPr>
                        <a:t>Total</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hMerge="1">
                  <a:txBody>
                    <a:bodyPr/>
                    <a:lstStyle/>
                    <a:p>
                      <a:endParaRPr lang="en-GB"/>
                    </a:p>
                  </a:txBody>
                  <a:tcPr/>
                </a:tc>
              </a:tr>
              <a:tr h="327130">
                <a:tc vMerge="1">
                  <a:txBody>
                    <a:bodyPr/>
                    <a:lstStyle/>
                    <a:p>
                      <a:endParaRPr lang="en-GB"/>
                    </a:p>
                  </a:txBody>
                  <a:tcPr/>
                </a:tc>
                <a:tc>
                  <a:txBody>
                    <a:bodyPr/>
                    <a:lstStyle/>
                    <a:p>
                      <a:pPr algn="ctr" fontAlgn="ctr"/>
                      <a:r>
                        <a:rPr lang="en-GB" sz="800" b="1" i="0" u="none" strike="noStrike" dirty="0" smtClean="0">
                          <a:solidFill>
                            <a:srgbClr val="FFFFFF"/>
                          </a:solidFill>
                          <a:effectLst/>
                          <a:latin typeface="Calibri" panose="020F0502020204030204" pitchFamily="34" charset="0"/>
                        </a:rPr>
                        <a:t>Assistant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Assistant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Assistant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Assistant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dirty="0" smtClean="0">
                          <a:solidFill>
                            <a:srgbClr val="FFFFFF"/>
                          </a:solidFill>
                          <a:effectLst/>
                          <a:latin typeface="Calibri" panose="020F0502020204030204" pitchFamily="34" charset="0"/>
                        </a:rPr>
                        <a:t>Assistant </a:t>
                      </a:r>
                      <a:r>
                        <a:rPr lang="en-GB" sz="800" b="1" i="0" u="none" strike="noStrike" dirty="0" err="1">
                          <a:solidFill>
                            <a:srgbClr val="FFFFFF"/>
                          </a:solidFill>
                          <a:effectLst/>
                          <a:latin typeface="Calibri" panose="020F0502020204030204" pitchFamily="34" charset="0"/>
                        </a:rPr>
                        <a:t>headteachers</a:t>
                      </a:r>
                      <a:endParaRPr lang="en-GB" sz="800" b="1"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ctr" fontAlgn="ctr"/>
                      <a:r>
                        <a:rPr lang="en-GB" sz="800" b="1" i="0" u="none" strike="noStrike">
                          <a:solidFill>
                            <a:srgbClr val="FFFFFF"/>
                          </a:solidFill>
                          <a:effectLst/>
                          <a:latin typeface="Calibri" panose="020F0502020204030204" pitchFamily="34" charset="0"/>
                        </a:rPr>
                        <a:t>%</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r>
              <a:tr h="434060">
                <a:tc>
                  <a:txBody>
                    <a:bodyPr/>
                    <a:lstStyle/>
                    <a:p>
                      <a:pPr algn="l" fontAlgn="ctr"/>
                      <a:r>
                        <a:rPr lang="en-GB" sz="800" b="0" i="0" u="none" strike="noStrike" dirty="0" smtClean="0">
                          <a:solidFill>
                            <a:srgbClr val="FFFFFF"/>
                          </a:solidFill>
                          <a:effectLst/>
                          <a:latin typeface="Calibri" panose="020F0502020204030204" pitchFamily="34" charset="0"/>
                        </a:rPr>
                        <a:t>Assistant </a:t>
                      </a:r>
                      <a:r>
                        <a:rPr lang="en-GB" sz="800" b="0" i="0" u="none" strike="noStrike" dirty="0" err="1">
                          <a:solidFill>
                            <a:srgbClr val="FFFFFF"/>
                          </a:solidFill>
                          <a:effectLst/>
                          <a:latin typeface="Calibri" panose="020F0502020204030204" pitchFamily="34" charset="0"/>
                        </a:rPr>
                        <a:t>headteachers</a:t>
                      </a:r>
                      <a:r>
                        <a:rPr lang="en-GB" sz="800" b="0" i="0" u="none" strike="noStrike" dirty="0">
                          <a:solidFill>
                            <a:srgbClr val="FFFFFF"/>
                          </a:solidFill>
                          <a:effectLst/>
                          <a:latin typeface="Calibri" panose="020F0502020204030204" pitchFamily="34" charset="0"/>
                        </a:rPr>
                        <a:t> employed in the same school </a:t>
                      </a:r>
                      <a:r>
                        <a:rPr lang="en-GB" sz="800" b="0" i="0" u="none" strike="noStrike" dirty="0" smtClean="0">
                          <a:solidFill>
                            <a:srgbClr val="FFFFFF"/>
                          </a:solidFill>
                          <a:effectLst/>
                          <a:latin typeface="Calibri" panose="020F0502020204030204" pitchFamily="34" charset="0"/>
                        </a:rPr>
                        <a:t>from </a:t>
                      </a:r>
                      <a:r>
                        <a:rPr lang="en-GB" sz="800" b="0" i="0" u="none" strike="noStrike" dirty="0">
                          <a:solidFill>
                            <a:srgbClr val="FFFFFF"/>
                          </a:solidFill>
                          <a:effectLst/>
                          <a:latin typeface="Calibri" panose="020F0502020204030204" pitchFamily="34" charset="0"/>
                        </a:rPr>
                        <a:t>2008 to 2017</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dirty="0">
                          <a:solidFill>
                            <a:srgbClr val="000000"/>
                          </a:solidFill>
                          <a:effectLst/>
                          <a:latin typeface="Calibri" panose="020F0502020204030204" pitchFamily="34" charset="0"/>
                        </a:rPr>
                        <a:t>9</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6%</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43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11%</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53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9%</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r h="425014">
                <a:tc>
                  <a:txBody>
                    <a:bodyPr/>
                    <a:lstStyle/>
                    <a:p>
                      <a:pPr algn="l" fontAlgn="ctr"/>
                      <a:r>
                        <a:rPr lang="en-GB" sz="800" b="0" i="0" u="none" strike="noStrike" dirty="0">
                          <a:solidFill>
                            <a:srgbClr val="FFFFFF"/>
                          </a:solidFill>
                          <a:effectLst/>
                          <a:latin typeface="Calibri" panose="020F0502020204030204" pitchFamily="34" charset="0"/>
                        </a:rPr>
                        <a:t>Total </a:t>
                      </a:r>
                      <a:r>
                        <a:rPr lang="en-GB" sz="800" b="0" i="0" u="none" strike="noStrike" dirty="0" smtClean="0">
                          <a:solidFill>
                            <a:srgbClr val="FFFFFF"/>
                          </a:solidFill>
                          <a:effectLst/>
                          <a:latin typeface="Calibri" panose="020F0502020204030204" pitchFamily="34" charset="0"/>
                        </a:rPr>
                        <a:t>assistant </a:t>
                      </a:r>
                      <a:r>
                        <a:rPr lang="en-GB" sz="800" b="0" i="0" u="none" strike="noStrike" dirty="0" err="1" smtClean="0">
                          <a:solidFill>
                            <a:srgbClr val="FFFFFF"/>
                          </a:solidFill>
                          <a:effectLst/>
                          <a:latin typeface="Calibri" panose="020F0502020204030204" pitchFamily="34" charset="0"/>
                        </a:rPr>
                        <a:t>headteachers</a:t>
                      </a:r>
                      <a:r>
                        <a:rPr lang="en-GB" sz="800" b="0" i="0" u="none" strike="noStrike" dirty="0" smtClean="0">
                          <a:solidFill>
                            <a:srgbClr val="FFFFFF"/>
                          </a:solidFill>
                          <a:effectLst/>
                          <a:latin typeface="Calibri" panose="020F0502020204030204" pitchFamily="34" charset="0"/>
                        </a:rPr>
                        <a:t> 1 March 2017</a:t>
                      </a:r>
                      <a:endParaRPr lang="en-GB" sz="800" b="0" i="0" u="none" strike="noStrike" dirty="0">
                        <a:solidFill>
                          <a:srgbClr val="FFFFFF"/>
                        </a:solidFill>
                        <a:effectLst/>
                        <a:latin typeface="Calibri" panose="020F0502020204030204" pitchFamily="34" charset="0"/>
                      </a:endParaRP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6600"/>
                    </a:solidFill>
                  </a:tcPr>
                </a:tc>
                <a:tc>
                  <a:txBody>
                    <a:bodyPr/>
                    <a:lstStyle/>
                    <a:p>
                      <a:pPr algn="r" fontAlgn="ctr"/>
                      <a:r>
                        <a:rPr lang="en-GB" sz="1200" b="0" i="0" u="none" strike="noStrike">
                          <a:solidFill>
                            <a:srgbClr val="000000"/>
                          </a:solidFill>
                          <a:effectLst/>
                          <a:latin typeface="Calibri" panose="020F0502020204030204" pitchFamily="34" charset="0"/>
                        </a:rPr>
                        <a:t>153</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381</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38</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a:solidFill>
                            <a:srgbClr val="000000"/>
                          </a:solidFill>
                          <a:effectLst/>
                          <a:latin typeface="Calibri" panose="020F0502020204030204" pitchFamily="34" charset="0"/>
                        </a:rPr>
                        <a:t>16</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588</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r" fontAlgn="ctr"/>
                      <a:r>
                        <a:rPr lang="en-GB" sz="1200" b="0" i="0" u="none" strike="noStrike" dirty="0">
                          <a:solidFill>
                            <a:srgbClr val="000000"/>
                          </a:solidFill>
                          <a:effectLst/>
                          <a:latin typeface="Calibri" panose="020F0502020204030204" pitchFamily="34" charset="0"/>
                        </a:rPr>
                        <a:t>100%</a:t>
                      </a:r>
                    </a:p>
                  </a:txBody>
                  <a:tcPr marL="7227" marR="7227" marT="722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3">
                        <a:lumMod val="20000"/>
                        <a:lumOff val="80000"/>
                      </a:schemeClr>
                    </a:solidFill>
                  </a:tcPr>
                </a:tc>
              </a:tr>
            </a:tbl>
          </a:graphicData>
        </a:graphic>
      </p:graphicFrame>
    </p:spTree>
    <p:extLst>
      <p:ext uri="{BB962C8B-B14F-4D97-AF65-F5344CB8AC3E}">
        <p14:creationId xmlns:p14="http://schemas.microsoft.com/office/powerpoint/2010/main" val="41176514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04" y="395460"/>
            <a:ext cx="8352928" cy="584775"/>
          </a:xfrm>
          <a:prstGeom prst="rect">
            <a:avLst/>
          </a:prstGeom>
        </p:spPr>
        <p:txBody>
          <a:bodyPr wrap="square">
            <a:spAutoFit/>
          </a:bodyPr>
          <a:lstStyle/>
          <a:p>
            <a:r>
              <a:rPr lang="en-GB" sz="3200" b="1" dirty="0"/>
              <a:t>What data tells us: </a:t>
            </a:r>
            <a:r>
              <a:rPr lang="en-GB" sz="3200" b="1" dirty="0" err="1" smtClean="0"/>
              <a:t>headteacher</a:t>
            </a:r>
            <a:r>
              <a:rPr lang="en-GB" sz="3200" b="1" dirty="0" smtClean="0"/>
              <a:t> trends</a:t>
            </a:r>
            <a:endParaRPr lang="en-GB" sz="3200" b="1" dirty="0"/>
          </a:p>
        </p:txBody>
      </p:sp>
      <p:sp>
        <p:nvSpPr>
          <p:cNvPr id="3" name="TextBox 2"/>
          <p:cNvSpPr txBox="1"/>
          <p:nvPr/>
        </p:nvSpPr>
        <p:spPr>
          <a:xfrm>
            <a:off x="395003" y="4773875"/>
            <a:ext cx="8568952" cy="1477328"/>
          </a:xfrm>
          <a:prstGeom prst="rect">
            <a:avLst/>
          </a:prstGeom>
          <a:noFill/>
        </p:spPr>
        <p:txBody>
          <a:bodyPr wrap="square" rtlCol="0">
            <a:spAutoFit/>
          </a:bodyPr>
          <a:lstStyle/>
          <a:p>
            <a:pPr marL="285750" indent="-285750">
              <a:buFont typeface="Arial" panose="020B0604020202020204" pitchFamily="34" charset="0"/>
              <a:buChar char="•"/>
            </a:pPr>
            <a:r>
              <a:rPr lang="en-GB" dirty="0"/>
              <a:t>r</a:t>
            </a:r>
            <a:r>
              <a:rPr lang="en-GB" dirty="0" smtClean="0"/>
              <a:t>eduction in the number of schools in Wales;</a:t>
            </a:r>
          </a:p>
          <a:p>
            <a:pPr marL="285750" indent="-285750">
              <a:buFont typeface="Arial" panose="020B0604020202020204" pitchFamily="34" charset="0"/>
              <a:buChar char="•"/>
            </a:pPr>
            <a:r>
              <a:rPr lang="en-GB" dirty="0"/>
              <a:t>i</a:t>
            </a:r>
            <a:r>
              <a:rPr lang="en-GB" dirty="0" smtClean="0"/>
              <a:t>ncrease in middle schools;</a:t>
            </a:r>
          </a:p>
          <a:p>
            <a:pPr marL="285750" indent="-285750">
              <a:buFont typeface="Arial" panose="020B0604020202020204" pitchFamily="34" charset="0"/>
              <a:buChar char="•"/>
            </a:pPr>
            <a:r>
              <a:rPr lang="en-GB" altLang="en-US" dirty="0"/>
              <a:t>i</a:t>
            </a:r>
            <a:r>
              <a:rPr lang="en-GB" altLang="en-US" dirty="0" smtClean="0"/>
              <a:t>ncrease in federated schools and </a:t>
            </a:r>
            <a:r>
              <a:rPr lang="en-GB" altLang="en-US" dirty="0" err="1" smtClean="0"/>
              <a:t>headteachers</a:t>
            </a:r>
            <a:r>
              <a:rPr lang="en-GB" altLang="en-US" dirty="0" smtClean="0"/>
              <a:t> covering more than one school e.g. rural areas and interim arrangements during recruitment</a:t>
            </a:r>
            <a:endParaRPr lang="en-GB" dirty="0" smtClean="0"/>
          </a:p>
          <a:p>
            <a:pPr marL="285750" indent="-285750">
              <a:buFont typeface="Arial" panose="020B0604020202020204" pitchFamily="34" charset="0"/>
              <a:buChar char="•"/>
            </a:pPr>
            <a:endParaRPr lang="en-GB" dirty="0"/>
          </a:p>
        </p:txBody>
      </p:sp>
      <p:sp>
        <p:nvSpPr>
          <p:cNvPr id="4" name="TextBox 3"/>
          <p:cNvSpPr txBox="1"/>
          <p:nvPr/>
        </p:nvSpPr>
        <p:spPr>
          <a:xfrm>
            <a:off x="395003" y="4293096"/>
            <a:ext cx="5472608" cy="369332"/>
          </a:xfrm>
          <a:prstGeom prst="rect">
            <a:avLst/>
          </a:prstGeom>
          <a:noFill/>
        </p:spPr>
        <p:txBody>
          <a:bodyPr wrap="square" rtlCol="0">
            <a:spAutoFit/>
          </a:bodyPr>
          <a:lstStyle/>
          <a:p>
            <a:r>
              <a:rPr lang="en-GB" b="1" dirty="0" smtClean="0"/>
              <a:t>Influential factors:</a:t>
            </a:r>
            <a:endParaRPr lang="en-GB" dirty="0"/>
          </a:p>
        </p:txBody>
      </p:sp>
      <p:pic>
        <p:nvPicPr>
          <p:cNvPr id="5" name="Picture 4"/>
          <p:cNvPicPr>
            <a:picLocks noChangeAspect="1"/>
          </p:cNvPicPr>
          <p:nvPr/>
        </p:nvPicPr>
        <p:blipFill>
          <a:blip r:embed="rId3"/>
          <a:stretch>
            <a:fillRect/>
          </a:stretch>
        </p:blipFill>
        <p:spPr>
          <a:xfrm>
            <a:off x="175252" y="1011454"/>
            <a:ext cx="8937511" cy="3170195"/>
          </a:xfrm>
          <a:prstGeom prst="rect">
            <a:avLst/>
          </a:prstGeom>
        </p:spPr>
      </p:pic>
    </p:spTree>
    <p:extLst>
      <p:ext uri="{BB962C8B-B14F-4D97-AF65-F5344CB8AC3E}">
        <p14:creationId xmlns:p14="http://schemas.microsoft.com/office/powerpoint/2010/main" val="12157405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1547664" y="1196752"/>
            <a:ext cx="0" cy="165618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stretch>
            <a:fillRect/>
          </a:stretch>
        </p:blipFill>
        <p:spPr>
          <a:xfrm>
            <a:off x="277838" y="350659"/>
            <a:ext cx="4041998" cy="2889754"/>
          </a:xfrm>
          <a:prstGeom prst="rect">
            <a:avLst/>
          </a:prstGeom>
        </p:spPr>
      </p:pic>
      <p:pic>
        <p:nvPicPr>
          <p:cNvPr id="8" name="Picture 7"/>
          <p:cNvPicPr>
            <a:picLocks noChangeAspect="1"/>
          </p:cNvPicPr>
          <p:nvPr/>
        </p:nvPicPr>
        <p:blipFill>
          <a:blip r:embed="rId4"/>
          <a:stretch>
            <a:fillRect/>
          </a:stretch>
        </p:blipFill>
        <p:spPr>
          <a:xfrm>
            <a:off x="4319836" y="467239"/>
            <a:ext cx="4041998" cy="2889754"/>
          </a:xfrm>
          <a:prstGeom prst="rect">
            <a:avLst/>
          </a:prstGeom>
        </p:spPr>
      </p:pic>
      <p:pic>
        <p:nvPicPr>
          <p:cNvPr id="9" name="Picture 8"/>
          <p:cNvPicPr>
            <a:picLocks noChangeAspect="1"/>
          </p:cNvPicPr>
          <p:nvPr/>
        </p:nvPicPr>
        <p:blipFill>
          <a:blip r:embed="rId5"/>
          <a:stretch>
            <a:fillRect/>
          </a:stretch>
        </p:blipFill>
        <p:spPr>
          <a:xfrm>
            <a:off x="179512" y="3372991"/>
            <a:ext cx="8571719" cy="2889754"/>
          </a:xfrm>
          <a:prstGeom prst="rect">
            <a:avLst/>
          </a:prstGeom>
        </p:spPr>
      </p:pic>
    </p:spTree>
    <p:extLst>
      <p:ext uri="{BB962C8B-B14F-4D97-AF65-F5344CB8AC3E}">
        <p14:creationId xmlns:p14="http://schemas.microsoft.com/office/powerpoint/2010/main" val="620942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Education Workforce Council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9493</TotalTime>
  <Words>2057</Words>
  <Application>Microsoft Office PowerPoint</Application>
  <PresentationFormat>On-screen Show (4:3)</PresentationFormat>
  <Paragraphs>815</Paragraphs>
  <Slides>22</Slides>
  <Notes>22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22</vt:i4>
      </vt:variant>
    </vt:vector>
  </HeadingPairs>
  <TitlesOfParts>
    <vt:vector size="26" baseType="lpstr">
      <vt:lpstr>Arial</vt:lpstr>
      <vt:lpstr>Calibri</vt:lpstr>
      <vt:lpstr>Education Workforce Council Template</vt:lpstr>
      <vt:lpstr>Custom Design</vt:lpstr>
      <vt:lpstr> Leadership matters –  EWC’s policy briefing on headteachers and school leadership </vt:lpstr>
      <vt:lpstr>Overview</vt:lpstr>
      <vt:lpstr>PowerPoint Presentation</vt:lpstr>
      <vt:lpstr>PowerPoint Presentation</vt:lpstr>
      <vt:lpstr>PowerPoint Presentation</vt:lpstr>
      <vt:lpstr>PowerPoint Presentation</vt:lpstr>
      <vt:lpstr>Tracking headteachers, deputies, and assistants</vt:lpstr>
      <vt:lpstr>PowerPoint Presentation</vt:lpstr>
      <vt:lpstr>PowerPoint Presentation</vt:lpstr>
      <vt:lpstr>Deputy and assistant headteachers </vt:lpstr>
      <vt:lpstr>PowerPoint Presentation</vt:lpstr>
      <vt:lpstr>PowerPoint Presentation</vt:lpstr>
      <vt:lpstr>Fitness to practise </vt:lpstr>
      <vt:lpstr>PowerPoint Presentation</vt:lpstr>
      <vt:lpstr>National Professional Qualification for Headship</vt:lpstr>
      <vt:lpstr>PowerPoint Presentation</vt:lpstr>
      <vt:lpstr>PowerPoint Presentation</vt:lpstr>
      <vt:lpstr>PowerPoint Presentation</vt:lpstr>
      <vt:lpstr>PowerPoint Presentation</vt:lpstr>
      <vt:lpstr>PowerPoint Presentation</vt:lpstr>
      <vt:lpstr>PowerPoint Presentation</vt:lpstr>
      <vt:lpstr>Contact us/collaborate with us</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Deborah Ball</dc:creator>
  <cp:lastModifiedBy>Deborah Ball</cp:lastModifiedBy>
  <cp:revision>597</cp:revision>
  <cp:lastPrinted>2017-12-13T13:25:06Z</cp:lastPrinted>
  <dcterms:created xsi:type="dcterms:W3CDTF">2017-03-16T10:09:37Z</dcterms:created>
  <dcterms:modified xsi:type="dcterms:W3CDTF">2017-12-13T14:38:22Z</dcterms:modified>
</cp:coreProperties>
</file>